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7" r:id="rId5"/>
    <p:sldId id="7593" r:id="rId7"/>
    <p:sldId id="7595" r:id="rId8"/>
    <p:sldId id="7596" r:id="rId9"/>
    <p:sldId id="7597" r:id="rId10"/>
    <p:sldId id="7605" r:id="rId11"/>
    <p:sldId id="7642" r:id="rId12"/>
    <p:sldId id="7598" r:id="rId13"/>
    <p:sldId id="7604" r:id="rId14"/>
    <p:sldId id="7599" r:id="rId15"/>
    <p:sldId id="7659" r:id="rId16"/>
    <p:sldId id="7641" r:id="rId17"/>
    <p:sldId id="7600" r:id="rId18"/>
    <p:sldId id="7655" r:id="rId19"/>
    <p:sldId id="7601" r:id="rId20"/>
    <p:sldId id="7602" r:id="rId21"/>
    <p:sldId id="7607" r:id="rId22"/>
    <p:sldId id="7608" r:id="rId23"/>
    <p:sldId id="7656" r:id="rId24"/>
    <p:sldId id="7609" r:id="rId25"/>
    <p:sldId id="7610" r:id="rId26"/>
    <p:sldId id="7611" r:id="rId27"/>
    <p:sldId id="7657" r:id="rId28"/>
    <p:sldId id="7612" r:id="rId29"/>
    <p:sldId id="7614" r:id="rId30"/>
    <p:sldId id="7615" r:id="rId31"/>
    <p:sldId id="7616" r:id="rId32"/>
    <p:sldId id="7617" r:id="rId33"/>
    <p:sldId id="7618" r:id="rId34"/>
    <p:sldId id="7643" r:id="rId35"/>
    <p:sldId id="7619" r:id="rId36"/>
    <p:sldId id="7622" r:id="rId37"/>
    <p:sldId id="7623" r:id="rId38"/>
    <p:sldId id="7624" r:id="rId39"/>
    <p:sldId id="7625" r:id="rId40"/>
    <p:sldId id="7626" r:id="rId41"/>
    <p:sldId id="7627" r:id="rId42"/>
    <p:sldId id="7628" r:id="rId43"/>
    <p:sldId id="7629" r:id="rId44"/>
    <p:sldId id="7631" r:id="rId45"/>
    <p:sldId id="7632" r:id="rId46"/>
    <p:sldId id="7653" r:id="rId47"/>
    <p:sldId id="7658" r:id="rId48"/>
    <p:sldId id="7654" r:id="rId49"/>
    <p:sldId id="7633" r:id="rId50"/>
    <p:sldId id="7634" r:id="rId51"/>
    <p:sldId id="7644" r:id="rId52"/>
    <p:sldId id="7645" r:id="rId53"/>
    <p:sldId id="7646" r:id="rId54"/>
    <p:sldId id="7647" r:id="rId55"/>
    <p:sldId id="7648" r:id="rId56"/>
    <p:sldId id="7650" r:id="rId57"/>
    <p:sldId id="7660" r:id="rId58"/>
    <p:sldId id="7637" r:id="rId59"/>
    <p:sldId id="7638" r:id="rId60"/>
    <p:sldId id="7639" r:id="rId61"/>
    <p:sldId id="7640" r:id="rId62"/>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ABB8B"/>
    <a:srgbClr val="F78D3C"/>
    <a:srgbClr val="F9A567"/>
    <a:srgbClr val="A0D0F8"/>
    <a:srgbClr val="FD8C80"/>
    <a:srgbClr val="FFFFB5"/>
    <a:srgbClr val="FBE5B2"/>
    <a:srgbClr val="448AD7"/>
    <a:srgbClr val="F68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60"/>
  </p:normalViewPr>
  <p:slideViewPr>
    <p:cSldViewPr snapToGrid="0">
      <p:cViewPr varScale="1">
        <p:scale>
          <a:sx n="119" d="100"/>
          <a:sy n="119" d="100"/>
        </p:scale>
        <p:origin x="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6" Type="http://schemas.openxmlformats.org/officeDocument/2006/relationships/tags" Target="tags/tag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defRPr>
            </a:lvl1pPr>
          </a:lstStyle>
          <a:p>
            <a:fld id="{CD284ADE-AD0F-49E3-B182-3F53996E1CCE}"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defRPr>
            </a:lvl1pPr>
          </a:lstStyle>
          <a:p>
            <a:fld id="{1D3E7D1D-F11F-4AB3-9CEB-FAED0D65331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B63A6840-FA4E-4170-890B-623F9546C1B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112ECC92-2D1A-4AE0-B67C-E64DF760D97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defRPr>
            </a:lvl1pPr>
          </a:lstStyle>
          <a:p>
            <a:fld id="{0FC304BD-32ED-4569-95E0-79139CDFBD25}" type="datetimeFigureOut">
              <a:rPr lang="zh-CN" altLang="en-US" smtClean="0"/>
            </a:fld>
            <a:endParaRPr lang="zh-CN" altLang="en-US" dirty="0"/>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defRPr>
            </a:lvl1pPr>
          </a:lstStyle>
          <a:p>
            <a:fld id="{427FEBCE-7B8C-4726-BE9D-7E547D7921B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image" Target="../media/image5.tif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1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3.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3.xml"/><Relationship Id="rId2" Type="http://schemas.openxmlformats.org/officeDocument/2006/relationships/image" Target="file:////var/folders/zz/c_fqlv_j1vj2qz2n1nxwpdk80000gn/T/com.microsoft.Word/WebArchiveCopyPasteTempFiles/Center" TargetMode="Externa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4.jpeg"/><Relationship Id="rId2" Type="http://schemas.openxmlformats.org/officeDocument/2006/relationships/hyperlink" Target="https://github.com/NVIDIA" TargetMode="External"/><Relationship Id="rId1" Type="http://schemas.openxmlformats.org/officeDocument/2006/relationships/hyperlink" Target="https://www.nvidia.cn/data-center/tesla-p1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35" y="294640"/>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平行四边形 18"/>
          <p:cNvSpPr/>
          <p:nvPr/>
        </p:nvSpPr>
        <p:spPr>
          <a:xfrm>
            <a:off x="788670" y="0"/>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2643692" y="2300530"/>
            <a:ext cx="6904616" cy="1938992"/>
          </a:xfrm>
          <a:prstGeom prst="rect">
            <a:avLst/>
          </a:prstGeom>
        </p:spPr>
        <p:txBody>
          <a:bodyPr wrap="square">
            <a:spAutoFit/>
          </a:bodyPr>
          <a:lstStyle/>
          <a:p>
            <a:pPr algn="dist">
              <a:defRPr/>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基于</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GPU</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的并行编程模型</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CUDA</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简介</a:t>
            </a:r>
            <a:endParaRPr lang="en-US" altLang="zh-CN"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10205720" y="5814695"/>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平行四边形 5"/>
          <p:cNvSpPr/>
          <p:nvPr/>
        </p:nvSpPr>
        <p:spPr>
          <a:xfrm>
            <a:off x="10993755" y="5520055"/>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7086" y="1296272"/>
            <a:ext cx="2671369" cy="4616648"/>
          </a:xfrm>
          <a:prstGeom prst="rect">
            <a:avLst/>
          </a:prstGeom>
          <a:noFill/>
        </p:spPr>
        <p:txBody>
          <a:bodyPr wrap="square" rtlCol="0" anchor="ctr">
            <a:spAutoFit/>
          </a:bodyPr>
          <a:lstStyle/>
          <a:p>
            <a:endParaRPr lang="en-US" altLang="zh-CN" dirty="0"/>
          </a:p>
          <a:p>
            <a:r>
              <a:rPr lang="en-US" altLang="zh-CN" sz="2400" b="1" dirty="0">
                <a:latin typeface="微软雅黑" panose="020B0503020204020204" pitchFamily="34" charset="-122"/>
                <a:ea typeface="微软雅黑" panose="020B0503020204020204" pitchFamily="34" charset="-122"/>
              </a:rPr>
              <a:t>V100</a:t>
            </a:r>
            <a:r>
              <a:rPr lang="zh-CN" altLang="en-US" sz="2400" b="1" dirty="0">
                <a:latin typeface="微软雅黑" panose="020B0503020204020204" pitchFamily="34" charset="-122"/>
                <a:ea typeface="微软雅黑" panose="020B0503020204020204" pitchFamily="34" charset="-122"/>
              </a:rPr>
              <a:t>架构：</a:t>
            </a:r>
            <a:endParaRPr lang="en-US" altLang="zh-CN" sz="2400" b="1" dirty="0">
              <a:latin typeface="微软雅黑" panose="020B0503020204020204" pitchFamily="34" charset="-122"/>
              <a:ea typeface="微软雅黑" panose="020B0503020204020204" pitchFamily="34" charset="-122"/>
            </a:endParaRPr>
          </a:p>
          <a:p>
            <a:endParaRPr lang="en-US" altLang="zh-CN" dirty="0"/>
          </a:p>
          <a:p>
            <a:pPr>
              <a:lnSpc>
                <a:spcPct val="150000"/>
              </a:lnSpc>
            </a:pPr>
            <a:r>
              <a:rPr lang="zh-CN" altLang="en-US" sz="2000" dirty="0">
                <a:latin typeface="微软雅黑" panose="020B0503020204020204" pitchFamily="34" charset="-122"/>
                <a:ea typeface="微软雅黑" panose="020B0503020204020204" pitchFamily="34" charset="-122"/>
              </a:rPr>
              <a:t>每个</a:t>
            </a:r>
            <a:r>
              <a:rPr lang="en-GB" altLang="zh-CN" sz="2000" dirty="0">
                <a:latin typeface="微软雅黑" panose="020B0503020204020204" pitchFamily="34" charset="-122"/>
                <a:ea typeface="微软雅黑" panose="020B0503020204020204" pitchFamily="34" charset="-122"/>
              </a:rPr>
              <a:t>SM</a:t>
            </a:r>
            <a:r>
              <a:rPr lang="zh-CN" altLang="en-US" sz="2000" dirty="0">
                <a:latin typeface="微软雅黑" panose="020B0503020204020204" pitchFamily="34" charset="-122"/>
                <a:ea typeface="微软雅黑" panose="020B0503020204020204" pitchFamily="34" charset="-122"/>
              </a:rPr>
              <a:t>拥有：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FP32</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INT32</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FP64</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Tensor</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个纹理单元</a:t>
            </a:r>
            <a:endParaRPr lang="zh-CN" altLang="en-US" sz="2000" dirty="0">
              <a:latin typeface="微软雅黑" panose="020B0503020204020204" pitchFamily="34" charset="-122"/>
              <a:ea typeface="微软雅黑" panose="020B0503020204020204" pitchFamily="34" charset="-122"/>
            </a:endParaRPr>
          </a:p>
          <a:p>
            <a:endParaRPr lang="zh-CN" altLang="en-US"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373759" y="1160238"/>
            <a:ext cx="7943285" cy="5273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7086" y="842010"/>
            <a:ext cx="3848095" cy="1569660"/>
          </a:xfrm>
          <a:prstGeom prst="rect">
            <a:avLst/>
          </a:prstGeom>
          <a:noFill/>
        </p:spPr>
        <p:txBody>
          <a:bodyPr wrap="square" rtlCol="0" anchor="ctr">
            <a:spAutoFit/>
          </a:bodyPr>
          <a:lstStyle/>
          <a:p>
            <a:endParaRPr lang="en-US" altLang="zh-CN" dirty="0"/>
          </a:p>
          <a:p>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 </a:t>
            </a:r>
            <a:r>
              <a:rPr lang="en-GB" altLang="zh-CN" sz="2400" b="1" dirty="0">
                <a:latin typeface="微软雅黑" panose="020B0503020204020204" pitchFamily="34" charset="-122"/>
                <a:ea typeface="微软雅黑" panose="020B0503020204020204" pitchFamily="34" charset="-122"/>
              </a:rPr>
              <a:t>G80</a:t>
            </a:r>
            <a:r>
              <a:rPr lang="zh-CN" altLang="en-US" sz="2400" b="1" dirty="0">
                <a:latin typeface="微软雅黑" panose="020B0503020204020204" pitchFamily="34" charset="-122"/>
                <a:ea typeface="微软雅黑" panose="020B0503020204020204" pitchFamily="34" charset="-122"/>
              </a:rPr>
              <a:t>架构模型</a:t>
            </a:r>
            <a:endParaRPr lang="zh-CN" altLang="en-US" sz="2400" b="1" dirty="0">
              <a:latin typeface="微软雅黑" panose="020B0503020204020204" pitchFamily="34" charset="-122"/>
              <a:ea typeface="微软雅黑" panose="020B0503020204020204" pitchFamily="34" charset="-122"/>
            </a:endParaRPr>
          </a:p>
          <a:p>
            <a:endParaRPr lang="zh-CN" altLang="en-US"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41319" y="1626838"/>
            <a:ext cx="9168902" cy="50087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54210" y="1352828"/>
            <a:ext cx="10076773" cy="5355312"/>
          </a:xfrm>
          <a:prstGeom prst="rect">
            <a:avLst/>
          </a:prstGeom>
          <a:noFill/>
        </p:spPr>
        <p:txBody>
          <a:bodyPr wrap="square" rtlCol="0" anchor="ctr">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DGX-1GPU</a:t>
            </a:r>
            <a:r>
              <a:rPr lang="zh-CN" altLang="zh-CN" sz="2400" dirty="0">
                <a:latin typeface="微软雅黑" panose="020B0503020204020204" pitchFamily="34" charset="-122"/>
                <a:ea typeface="微软雅黑" panose="020B0503020204020204" pitchFamily="34" charset="-122"/>
              </a:rPr>
              <a:t>服务器</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 （由</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GPU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构建的计算服务器）</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拥有</a:t>
            </a:r>
            <a:r>
              <a:rPr lang="en-US" altLang="zh-CN" sz="2000" dirty="0">
                <a:latin typeface="微软雅黑" panose="020B0503020204020204" pitchFamily="34" charset="-122"/>
                <a:ea typeface="微软雅黑" panose="020B0503020204020204" pitchFamily="34" charset="-122"/>
              </a:rPr>
              <a:t> 8 </a:t>
            </a:r>
            <a:r>
              <a:rPr lang="zh-CN" altLang="zh-CN" sz="2000" dirty="0">
                <a:latin typeface="微软雅黑" panose="020B0503020204020204" pitchFamily="34" charset="-122"/>
                <a:ea typeface="微软雅黑" panose="020B0503020204020204" pitchFamily="34" charset="-122"/>
              </a:rPr>
              <a:t>颗帕斯卡架构</a:t>
            </a:r>
            <a:r>
              <a:rPr lang="en-US" altLang="zh-CN" sz="2000" dirty="0">
                <a:latin typeface="微软雅黑" panose="020B0503020204020204" pitchFamily="34" charset="-122"/>
                <a:ea typeface="微软雅黑" panose="020B0503020204020204" pitchFamily="34" charset="-122"/>
              </a:rPr>
              <a:t> GP100 </a:t>
            </a:r>
            <a:r>
              <a:rPr lang="zh-CN" altLang="zh-CN" sz="2000" dirty="0">
                <a:latin typeface="微软雅黑" panose="020B0503020204020204" pitchFamily="34" charset="-122"/>
                <a:ea typeface="微软雅黑" panose="020B0503020204020204" pitchFamily="34" charset="-122"/>
              </a:rPr>
              <a:t>核心的</a:t>
            </a:r>
            <a:r>
              <a:rPr lang="en-US" altLang="zh-CN" sz="2000" dirty="0">
                <a:latin typeface="微软雅黑" panose="020B0503020204020204" pitchFamily="34" charset="-122"/>
                <a:ea typeface="微软雅黑" panose="020B0503020204020204" pitchFamily="34" charset="-122"/>
              </a:rPr>
              <a:t> Tesla P100 GPU</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16G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128 GB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浮点运算（</a:t>
            </a:r>
            <a:r>
              <a:rPr lang="en-US" altLang="zh-CN" sz="2000" dirty="0">
                <a:latin typeface="微软雅黑" panose="020B0503020204020204" pitchFamily="34" charset="-122"/>
                <a:ea typeface="微软雅黑" panose="020B0503020204020204" pitchFamily="34" charset="-122"/>
              </a:rPr>
              <a:t>FP16)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170 </a:t>
            </a:r>
            <a:r>
              <a:rPr lang="en-US" altLang="zh-CN" sz="2000" dirty="0" err="1">
                <a:latin typeface="微软雅黑" panose="020B0503020204020204" pitchFamily="34" charset="-122"/>
                <a:ea typeface="微软雅黑" panose="020B0503020204020204" pitchFamily="34" charset="-122"/>
              </a:rPr>
              <a:t>Tflops</a:t>
            </a:r>
            <a:r>
              <a:rPr lang="zh-CN" altLang="zh-CN" sz="2000" dirty="0">
                <a:latin typeface="微软雅黑" panose="020B0503020204020204" pitchFamily="34" charset="-122"/>
                <a:ea typeface="微软雅黑" panose="020B0503020204020204" pitchFamily="34" charset="-122"/>
              </a:rPr>
              <a:t>（相当于</a:t>
            </a:r>
            <a:r>
              <a:rPr lang="en-US" altLang="zh-CN" sz="2000" dirty="0">
                <a:latin typeface="微软雅黑" panose="020B0503020204020204" pitchFamily="34" charset="-122"/>
                <a:ea typeface="微软雅黑" panose="020B0503020204020204" pitchFamily="34" charset="-122"/>
              </a:rPr>
              <a:t> 250 </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核心的</a:t>
            </a:r>
            <a:r>
              <a:rPr lang="en-US" altLang="zh-CN" sz="2000" dirty="0">
                <a:latin typeface="微软雅黑" panose="020B0503020204020204" pitchFamily="34" charset="-122"/>
                <a:ea typeface="微软雅黑" panose="020B0503020204020204" pitchFamily="34" charset="-122"/>
              </a:rPr>
              <a:t>x86</a:t>
            </a:r>
            <a:r>
              <a:rPr lang="zh-CN" altLang="zh-CN" sz="2000" dirty="0">
                <a:latin typeface="微软雅黑" panose="020B0503020204020204" pitchFamily="34" charset="-122"/>
                <a:ea typeface="微软雅黑" panose="020B0503020204020204" pitchFamily="34" charset="-122"/>
              </a:rPr>
              <a:t>服务器）</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存储：</a:t>
            </a:r>
            <a:r>
              <a:rPr lang="en-US" altLang="zh-CN" sz="2000" dirty="0">
                <a:latin typeface="微软雅黑" panose="020B0503020204020204" pitchFamily="34" charset="-122"/>
                <a:ea typeface="微软雅黑" panose="020B0503020204020204" pitchFamily="34" charset="-122"/>
              </a:rPr>
              <a:t>7 TB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 SSD</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两颗</a:t>
            </a:r>
            <a:r>
              <a:rPr lang="en-US" altLang="zh-CN" sz="2000" dirty="0">
                <a:latin typeface="微软雅黑" panose="020B0503020204020204" pitchFamily="34" charset="-122"/>
                <a:ea typeface="微软雅黑" panose="020B0503020204020204" pitchFamily="34" charset="-122"/>
              </a:rPr>
              <a:t> 16 </a:t>
            </a:r>
            <a:r>
              <a:rPr lang="zh-CN" altLang="zh-CN" sz="2000" dirty="0">
                <a:latin typeface="微软雅黑" panose="020B0503020204020204" pitchFamily="34" charset="-122"/>
                <a:ea typeface="微软雅黑" panose="020B0503020204020204" pitchFamily="34" charset="-122"/>
              </a:rPr>
              <a:t>核心的</a:t>
            </a:r>
            <a:r>
              <a:rPr lang="en-US" altLang="zh-CN" sz="2000" dirty="0">
                <a:latin typeface="微软雅黑" panose="020B0503020204020204" pitchFamily="34" charset="-122"/>
                <a:ea typeface="微软雅黑" panose="020B0503020204020204" pitchFamily="34" charset="-122"/>
              </a:rPr>
              <a:t> Xeon E5-2698v3 </a:t>
            </a:r>
            <a:r>
              <a:rPr lang="zh-CN" altLang="zh-CN" sz="2000" dirty="0">
                <a:latin typeface="微软雅黑" panose="020B0503020204020204" pitchFamily="34" charset="-122"/>
                <a:ea typeface="微软雅黑" panose="020B0503020204020204" pitchFamily="34" charset="-122"/>
              </a:rPr>
              <a:t>以及</a:t>
            </a:r>
            <a:r>
              <a:rPr lang="en-US" altLang="zh-CN" sz="2000" dirty="0">
                <a:latin typeface="微软雅黑" panose="020B0503020204020204" pitchFamily="34" charset="-122"/>
                <a:ea typeface="微软雅黑" panose="020B0503020204020204" pitchFamily="34" charset="-122"/>
              </a:rPr>
              <a:t> 512 GB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 DDR4 </a:t>
            </a:r>
            <a:r>
              <a:rPr lang="zh-CN" altLang="zh-CN" sz="2000" dirty="0">
                <a:latin typeface="微软雅黑" panose="020B0503020204020204" pitchFamily="34" charset="-122"/>
                <a:ea typeface="微软雅黑" panose="020B0503020204020204" pitchFamily="34" charset="-122"/>
              </a:rPr>
              <a:t>内存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功耗</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3200W</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售价</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129000$</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endParaRPr lang="en-US" altLang="zh-CN"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39831" y="1200167"/>
            <a:ext cx="11112337" cy="5103128"/>
          </a:xfrm>
          <a:prstGeom prst="rect">
            <a:avLst/>
          </a:prstGeom>
          <a:noFill/>
        </p:spPr>
        <p:txBody>
          <a:bodyPr wrap="none" rtlCol="0" anchor="ctr">
            <a:spAutoFit/>
          </a:bodyPr>
          <a:lstStyle/>
          <a:p>
            <a:pPr lvl="0">
              <a:lnSpc>
                <a:spcPct val="150000"/>
              </a:lnSpc>
            </a:pPr>
            <a:r>
              <a:rPr lang="en-US" altLang="zh-CN" sz="2400" b="1" dirty="0">
                <a:latin typeface="微软雅黑" panose="020B0503020204020204" pitchFamily="34" charset="-122"/>
                <a:ea typeface="微软雅黑" panose="020B0503020204020204" pitchFamily="34" charset="-122"/>
              </a:rPr>
              <a:t>2.1 CUDA</a:t>
            </a:r>
            <a:r>
              <a:rPr lang="zh-CN" altLang="en-US" sz="2400" b="1" dirty="0">
                <a:latin typeface="微软雅黑" panose="020B0503020204020204" pitchFamily="34" charset="-122"/>
                <a:ea typeface="微软雅黑" panose="020B0503020204020204" pitchFamily="34" charset="-122"/>
              </a:rPr>
              <a:t>简介</a:t>
            </a:r>
            <a:endParaRPr lang="en-US" altLang="zh-CN" sz="2400" b="1"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en-US" altLang="zh-CN" sz="2000" baseline="30000" dirty="0">
                <a:latin typeface="微软雅黑" panose="020B0503020204020204" pitchFamily="34" charset="-122"/>
                <a:ea typeface="微软雅黑" panose="020B0503020204020204" pitchFamily="34" charset="-122"/>
              </a:rPr>
              <a:t>TM</a:t>
            </a:r>
            <a:r>
              <a:rPr lang="en-US" altLang="zh-CN" sz="2000" dirty="0">
                <a:latin typeface="微软雅黑" panose="020B0503020204020204" pitchFamily="34" charset="-122"/>
                <a:ea typeface="微软雅黑" panose="020B0503020204020204" pitchFamily="34" charset="-122"/>
              </a:rPr>
              <a:t>(Compute Unified Device Architecture)</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是英伟达</a:t>
            </a:r>
            <a:r>
              <a:rPr lang="zh-CN" altLang="en-US" sz="2000" dirty="0">
                <a:latin typeface="微软雅黑" panose="020B0503020204020204" pitchFamily="34" charset="-122"/>
                <a:ea typeface="微软雅黑" panose="020B0503020204020204" pitchFamily="34" charset="-122"/>
              </a:rPr>
              <a:t>公司（</a:t>
            </a:r>
            <a:r>
              <a:rPr lang="en-US" altLang="zh-CN" sz="2000" dirty="0">
                <a:latin typeface="微软雅黑" panose="020B0503020204020204" pitchFamily="34" charset="-122"/>
                <a:ea typeface="微软雅黑" panose="020B0503020204020204" pitchFamily="34" charset="-122"/>
              </a:rPr>
              <a:t> NVIDIA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2006</a:t>
            </a:r>
            <a:r>
              <a:rPr lang="zh-CN" altLang="zh-CN"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11</a:t>
            </a:r>
            <a:r>
              <a:rPr lang="zh-CN" altLang="zh-CN" sz="2000" dirty="0">
                <a:latin typeface="微软雅黑" panose="020B0503020204020204" pitchFamily="34" charset="-122"/>
                <a:ea typeface="微软雅黑" panose="020B0503020204020204" pitchFamily="34" charset="-122"/>
              </a:rPr>
              <a:t>月</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zh-CN" sz="2000" dirty="0">
                <a:latin typeface="微软雅黑" panose="020B0503020204020204" pitchFamily="34" charset="-122"/>
                <a:ea typeface="微软雅黑" panose="020B0503020204020204" pitchFamily="34" charset="-122"/>
              </a:rPr>
              <a:t>提出的一种通用并行的架构（应用于计算密集型，</a:t>
            </a:r>
            <a:r>
              <a:rPr lang="en-US" altLang="zh-CN" sz="2000" dirty="0">
                <a:latin typeface="微软雅黑" panose="020B0503020204020204" pitchFamily="34" charset="-122"/>
                <a:ea typeface="微软雅黑" panose="020B0503020204020204" pitchFamily="34" charset="-122"/>
              </a:rPr>
              <a:t>SIMD</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，是一种</a:t>
            </a:r>
            <a:r>
              <a:rPr lang="zh-CN" altLang="zh-CN" sz="2000" dirty="0">
                <a:latin typeface="微软雅黑" panose="020B0503020204020204" pitchFamily="34" charset="-122"/>
                <a:ea typeface="微软雅黑" panose="020B0503020204020204" pitchFamily="34" charset="-122"/>
              </a:rPr>
              <a:t>的通用并行计算平台和编程模</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zh-CN" sz="2000" dirty="0">
                <a:latin typeface="微软雅黑" panose="020B0503020204020204" pitchFamily="34" charset="-122"/>
                <a:ea typeface="微软雅黑" panose="020B0503020204020204" pitchFamily="34" charset="-122"/>
              </a:rPr>
              <a:t>型</a:t>
            </a:r>
            <a:r>
              <a:rPr lang="zh-CN" altLang="en-US" sz="2000" dirty="0">
                <a:latin typeface="微软雅黑" panose="020B0503020204020204" pitchFamily="34" charset="-122"/>
                <a:ea typeface="微软雅黑" panose="020B0503020204020204" pitchFamily="34" charset="-122"/>
              </a:rPr>
              <a:t>。是随着</a:t>
            </a:r>
            <a:r>
              <a:rPr lang="zh-CN" altLang="zh-CN" sz="2000" dirty="0">
                <a:latin typeface="微软雅黑" panose="020B0503020204020204" pitchFamily="34" charset="-122"/>
                <a:ea typeface="微软雅黑" panose="020B0503020204020204" pitchFamily="34" charset="-122"/>
              </a:rPr>
              <a:t>多核</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和众核</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的出现，</a:t>
            </a:r>
            <a:r>
              <a:rPr lang="zh-CN" altLang="en-US" sz="2000" dirty="0">
                <a:latin typeface="微软雅黑" panose="020B0503020204020204" pitchFamily="34" charset="-122"/>
                <a:ea typeface="微软雅黑" panose="020B0503020204020204" pitchFamily="34" charset="-122"/>
              </a:rPr>
              <a:t>而</a:t>
            </a:r>
            <a:r>
              <a:rPr lang="zh-CN" altLang="zh-CN" sz="2000" dirty="0">
                <a:latin typeface="微软雅黑" panose="020B0503020204020204" pitchFamily="34" charset="-122"/>
                <a:ea typeface="微软雅黑" panose="020B0503020204020204" pitchFamily="34" charset="-122"/>
              </a:rPr>
              <a:t>出现的新的并行程序架构。</a:t>
            </a:r>
            <a:endParaRPr lang="en-US" altLang="zh-CN" sz="2000" dirty="0">
              <a:latin typeface="微软雅黑" panose="020B0503020204020204" pitchFamily="34" charset="-122"/>
              <a:ea typeface="微软雅黑" panose="020B0503020204020204" pitchFamily="34" charset="-122"/>
            </a:endParaRPr>
          </a:p>
          <a:p>
            <a:pPr lvl="0">
              <a:lnSpc>
                <a:spcPct val="150000"/>
              </a:lnSpc>
            </a:pP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设计为支持多种编程语言和应用编程接口！</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是在底层</a:t>
            </a:r>
            <a:r>
              <a:rPr lang="en-US" altLang="zh-CN" sz="2000" dirty="0">
                <a:latin typeface="微软雅黑" panose="020B0503020204020204" pitchFamily="34" charset="-122"/>
                <a:ea typeface="微软雅黑" panose="020B0503020204020204" pitchFamily="34" charset="-122"/>
              </a:rPr>
              <a:t>API</a:t>
            </a:r>
            <a:r>
              <a:rPr lang="zh-CN" altLang="zh-CN" sz="2000" dirty="0">
                <a:latin typeface="微软雅黑" panose="020B0503020204020204" pitchFamily="34" charset="-122"/>
                <a:ea typeface="微软雅黑" panose="020B0503020204020204" pitchFamily="34" charset="-122"/>
              </a:rPr>
              <a:t>的基础上，封装了一层，</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zh-CN" sz="2000" dirty="0">
                <a:latin typeface="微软雅黑" panose="020B0503020204020204" pitchFamily="34" charset="-122"/>
                <a:ea typeface="微软雅黑" panose="020B0503020204020204" pitchFamily="34" charset="-122"/>
              </a:rPr>
              <a:t>使得程序员可以使用</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语言来方便的编程。</a:t>
            </a:r>
            <a:endParaRPr lang="en-US" altLang="zh-CN" sz="2000" dirty="0">
              <a:latin typeface="微软雅黑" panose="020B0503020204020204" pitchFamily="34" charset="-122"/>
              <a:ea typeface="微软雅黑" panose="020B0503020204020204" pitchFamily="34" charset="-122"/>
            </a:endParaRPr>
          </a:p>
          <a:p>
            <a:pPr lvl="0">
              <a:lnSpc>
                <a:spcPct val="150000"/>
              </a:lnSpc>
            </a:pP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还支持</a:t>
            </a:r>
            <a:r>
              <a:rPr lang="en-US" altLang="zh-CN" sz="2000" dirty="0">
                <a:latin typeface="微软雅黑" panose="020B0503020204020204" pitchFamily="34" charset="-122"/>
                <a:ea typeface="微软雅黑" panose="020B0503020204020204" pitchFamily="34" charset="-122"/>
              </a:rPr>
              <a:t>C++/Python</a:t>
            </a:r>
            <a:r>
              <a:rPr lang="zh-CN" altLang="zh-CN" sz="2000" dirty="0">
                <a:latin typeface="微软雅黑" panose="020B0503020204020204" pitchFamily="34" charset="-122"/>
                <a:ea typeface="微软雅黑" panose="020B0503020204020204" pitchFamily="34" charset="-122"/>
              </a:rPr>
              <a:t>等更高级的语言编程；</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此外，</a:t>
            </a:r>
            <a:r>
              <a:rPr lang="en-US" altLang="zh-CN" sz="2000" dirty="0">
                <a:latin typeface="微软雅黑" panose="020B0503020204020204" pitchFamily="34" charset="-122"/>
                <a:ea typeface="微软雅黑" panose="020B0503020204020204" pitchFamily="34" charset="-122"/>
              </a:rPr>
              <a:t>NVIDIA</a:t>
            </a:r>
            <a:r>
              <a:rPr lang="zh-CN" altLang="zh-CN" sz="2000" dirty="0">
                <a:latin typeface="微软雅黑" panose="020B0503020204020204" pitchFamily="34" charset="-122"/>
                <a:ea typeface="微软雅黑" panose="020B0503020204020204" pitchFamily="34" charset="-122"/>
              </a:rPr>
              <a:t>还提供了</a:t>
            </a:r>
            <a:r>
              <a:rPr lang="en-US" altLang="zh-CN" sz="2000" dirty="0" err="1">
                <a:latin typeface="微软雅黑" panose="020B0503020204020204" pitchFamily="34" charset="-122"/>
                <a:ea typeface="微软雅黑" panose="020B0503020204020204" pitchFamily="34" charset="-122"/>
              </a:rPr>
              <a:t>CuDNN</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TensorRT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NPP</a:t>
            </a:r>
            <a:r>
              <a:rPr lang="zh-CN" altLang="zh-CN" sz="2000" dirty="0">
                <a:latin typeface="微软雅黑" panose="020B0503020204020204" pitchFamily="34" charset="-122"/>
                <a:ea typeface="微软雅黑" panose="020B0503020204020204" pitchFamily="34" charset="-122"/>
              </a:rPr>
              <a:t>等更高级的库函数。</a:t>
            </a:r>
            <a:endParaRPr lang="en-US"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98438" y="1359105"/>
            <a:ext cx="6773732" cy="4641463"/>
          </a:xfrm>
          <a:prstGeom prst="rect">
            <a:avLst/>
          </a:prstGeom>
          <a:noFill/>
        </p:spPr>
        <p:txBody>
          <a:bodyPr wrap="square" rtlCol="0" anchor="ctr">
            <a:spAutoFit/>
          </a:bodyPr>
          <a:lstStyle/>
          <a:p>
            <a:pPr lvl="0">
              <a:lnSpc>
                <a:spcPct val="150000"/>
              </a:lnSpc>
            </a:pPr>
            <a:r>
              <a:rPr lang="zh-CN" altLang="en-US" sz="2400" b="1" dirty="0">
                <a:latin typeface="微软雅黑" panose="020B0503020204020204" pitchFamily="34" charset="-122"/>
                <a:ea typeface="微软雅黑" panose="020B0503020204020204" pitchFamily="34" charset="-122"/>
              </a:rPr>
              <a:t>为什么是</a:t>
            </a:r>
            <a:r>
              <a:rPr lang="en-US" altLang="zh-CN" sz="2400" b="1" dirty="0">
                <a:latin typeface="微软雅黑" panose="020B0503020204020204" pitchFamily="34" charset="-122"/>
                <a:ea typeface="微软雅黑" panose="020B0503020204020204" pitchFamily="34" charset="-122"/>
              </a:rPr>
              <a:t>CUDA</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a:solidFill>
                  <a:srgbClr val="C00000"/>
                </a:solidFill>
                <a:latin typeface="微软雅黑" panose="020B0503020204020204" pitchFamily="34" charset="-122"/>
                <a:ea typeface="微软雅黑" panose="020B0503020204020204" pitchFamily="34" charset="-122"/>
              </a:rPr>
              <a:t>CUDA</a:t>
            </a:r>
            <a:r>
              <a:rPr lang="en-GB" altLang="zh-CN" sz="2000" dirty="0">
                <a:latin typeface="微软雅黑" panose="020B0503020204020204" pitchFamily="34" charset="-122"/>
                <a:ea typeface="微软雅黑" panose="020B0503020204020204" pitchFamily="34" charset="-122"/>
              </a:rPr>
              <a:t>(Compute Unified Device Architecture</a:t>
            </a:r>
            <a:r>
              <a:rPr lang="zh-CN" altLang="en-US" sz="2000" dirty="0">
                <a:latin typeface="微软雅黑" panose="020B0503020204020204" pitchFamily="34" charset="-122"/>
                <a:ea typeface="微软雅黑" panose="020B0503020204020204" pitchFamily="34" charset="-122"/>
              </a:rPr>
              <a:t>，计算统一设备架构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，竞争对手</a:t>
            </a:r>
            <a:r>
              <a:rPr lang="en-GB" altLang="zh-CN" sz="2000" b="1" dirty="0">
                <a:solidFill>
                  <a:srgbClr val="C00000"/>
                </a:solidFill>
                <a:latin typeface="微软雅黑" panose="020B0503020204020204" pitchFamily="34" charset="-122"/>
                <a:ea typeface="微软雅黑" panose="020B0503020204020204" pitchFamily="34" charset="-122"/>
              </a:rPr>
              <a:t>OpenCL</a:t>
            </a:r>
            <a:r>
              <a:rPr lang="en-GB" altLang="zh-CN" sz="2000" dirty="0">
                <a:latin typeface="微软雅黑" panose="020B0503020204020204" pitchFamily="34" charset="-122"/>
                <a:ea typeface="微软雅黑" panose="020B0503020204020204" pitchFamily="34" charset="-122"/>
              </a:rPr>
              <a:t>(from 2008</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苹果公司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CUDA </a:t>
            </a:r>
            <a:r>
              <a:rPr lang="zh-CN" altLang="en-US" sz="2000" dirty="0">
                <a:latin typeface="微软雅黑" panose="020B0503020204020204" pitchFamily="34" charset="-122"/>
                <a:ea typeface="微软雅黑" panose="020B0503020204020204" pitchFamily="34" charset="-122"/>
              </a:rPr>
              <a:t>是</a:t>
            </a:r>
            <a:r>
              <a:rPr lang="en-GB" altLang="zh-CN" sz="2000" dirty="0">
                <a:latin typeface="微软雅黑" panose="020B0503020204020204" pitchFamily="34" charset="-122"/>
                <a:ea typeface="微软雅黑" panose="020B0503020204020204" pitchFamily="34" charset="-122"/>
              </a:rPr>
              <a:t>NVIDIA</a:t>
            </a:r>
            <a:r>
              <a:rPr lang="zh-CN" altLang="en-US" sz="2000" dirty="0">
                <a:latin typeface="微软雅黑" panose="020B0503020204020204" pitchFamily="34" charset="-122"/>
                <a:ea typeface="微软雅黑" panose="020B0503020204020204" pitchFamily="34" charset="-122"/>
              </a:rPr>
              <a:t>专有的，即只能用</a:t>
            </a:r>
            <a:r>
              <a:rPr lang="en-GB" altLang="zh-CN" sz="2000" dirty="0">
                <a:latin typeface="微软雅黑" panose="020B0503020204020204" pitchFamily="34" charset="-122"/>
                <a:ea typeface="微软雅黑" panose="020B0503020204020204" pitchFamily="34" charset="-122"/>
              </a:rPr>
              <a:t>Nvidia</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OpenCL</a:t>
            </a:r>
            <a:r>
              <a:rPr lang="zh-CN" altLang="en-US" sz="2000" dirty="0">
                <a:latin typeface="微软雅黑" panose="020B0503020204020204" pitchFamily="34" charset="-122"/>
                <a:ea typeface="微软雅黑" panose="020B0503020204020204" pitchFamily="34" charset="-122"/>
              </a:rPr>
              <a:t>是所有主流媒介采用的一直标准，</a:t>
            </a:r>
            <a:r>
              <a:rPr lang="en-GB" altLang="zh-CN" sz="2000" dirty="0">
                <a:latin typeface="微软雅黑" panose="020B0503020204020204" pitchFamily="34" charset="-122"/>
                <a:ea typeface="微软雅黑" panose="020B0503020204020204" pitchFamily="34" charset="-122"/>
              </a:rPr>
              <a:t>OpenCL</a:t>
            </a:r>
            <a:r>
              <a:rPr lang="zh-CN" altLang="en-US" sz="2000" dirty="0">
                <a:latin typeface="微软雅黑" panose="020B0503020204020204" pitchFamily="34" charset="-122"/>
                <a:ea typeface="微软雅黑" panose="020B0503020204020204" pitchFamily="34" charset="-122"/>
              </a:rPr>
              <a:t>可以在所有平台</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Nvidia, AMD</a:t>
            </a:r>
            <a:r>
              <a:rPr lang="zh-CN" altLang="en-US" sz="2000" dirty="0">
                <a:latin typeface="微软雅黑" panose="020B0503020204020204" pitchFamily="34" charset="-122"/>
                <a:ea typeface="微软雅黑" panose="020B0503020204020204" pitchFamily="34" charset="-122"/>
              </a:rPr>
              <a:t>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执行，但是否能具有好的运行效果会有差异，同一时刻</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更快，</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未来会比</a:t>
            </a:r>
            <a:r>
              <a:rPr lang="en-GB" altLang="zh-CN" sz="2000" dirty="0">
                <a:latin typeface="微软雅黑" panose="020B0503020204020204" pitchFamily="34" charset="-122"/>
                <a:ea typeface="微软雅黑" panose="020B0503020204020204" pitchFamily="34" charset="-122"/>
              </a:rPr>
              <a:t>OpenCL</a:t>
            </a:r>
            <a:r>
              <a:rPr lang="zh-CN" altLang="en-US" sz="2000" dirty="0">
                <a:latin typeface="微软雅黑" panose="020B0503020204020204" pitchFamily="34" charset="-122"/>
                <a:ea typeface="微软雅黑" panose="020B0503020204020204" pitchFamily="34" charset="-122"/>
              </a:rPr>
              <a:t>发展更快。</a:t>
            </a:r>
            <a:endParaRPr lang="en-GB"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365402" y="1578467"/>
            <a:ext cx="4521798" cy="454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a:spLocks noChangeArrowheads="1"/>
          </p:cNvSpPr>
          <p:nvPr/>
        </p:nvSpPr>
        <p:spPr bwMode="auto">
          <a:xfrm>
            <a:off x="720762" y="1369849"/>
            <a:ext cx="24676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049"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627086" y="1266191"/>
            <a:ext cx="10693101" cy="5160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76276"/>
            <a:ext cx="11419665" cy="2333139"/>
          </a:xfrm>
          <a:prstGeom prst="rect">
            <a:avLst/>
          </a:prstGeom>
          <a:noFill/>
        </p:spPr>
        <p:txBody>
          <a:bodyPr wrap="non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2.2</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计算能力</a:t>
            </a:r>
            <a:r>
              <a:rPr lang="en-US" altLang="zh-CN" sz="2400" b="1" dirty="0">
                <a:latin typeface="微软雅黑" panose="020B0503020204020204" pitchFamily="34" charset="-122"/>
                <a:ea typeface="微软雅黑" panose="020B0503020204020204" pitchFamily="34" charset="-122"/>
              </a:rPr>
              <a:t>(Compute Capability)</a:t>
            </a:r>
            <a:r>
              <a:rPr lang="zh-CN" altLang="zh-CN" sz="2400" b="1" dirty="0">
                <a:latin typeface="微软雅黑" panose="020B0503020204020204" pitchFamily="34" charset="-122"/>
                <a:ea typeface="微软雅黑" panose="020B0503020204020204" pitchFamily="34" charset="-122"/>
              </a:rPr>
              <a:t> </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所谓的计算能力</a:t>
            </a:r>
            <a:r>
              <a:rPr lang="en-US" altLang="zh-CN" sz="2000" dirty="0">
                <a:latin typeface="微软雅黑" panose="020B0503020204020204" pitchFamily="34" charset="-122"/>
                <a:ea typeface="微软雅黑" panose="020B0503020204020204" pitchFamily="34" charset="-122"/>
              </a:rPr>
              <a:t>(Compute Capability)</a:t>
            </a:r>
            <a:r>
              <a:rPr lang="zh-CN" altLang="zh-CN" sz="2000" dirty="0">
                <a:latin typeface="微软雅黑" panose="020B0503020204020204" pitchFamily="34" charset="-122"/>
                <a:ea typeface="微软雅黑" panose="020B0503020204020204" pitchFamily="34" charset="-122"/>
              </a:rPr>
              <a:t>，说白了就是</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的版本号。有时也被称作</a:t>
            </a:r>
            <a:r>
              <a:rPr lang="en-US" altLang="zh-CN" sz="2000" dirty="0">
                <a:latin typeface="微软雅黑" panose="020B0503020204020204" pitchFamily="34" charset="-122"/>
                <a:ea typeface="微软雅黑" panose="020B0503020204020204" pitchFamily="34" charset="-122"/>
              </a:rPr>
              <a:t>SM Version</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不同版本的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具有不同的特性，因此程序编写也会有所差异。计算能力为</a:t>
            </a:r>
            <a:r>
              <a:rPr lang="en-US" altLang="zh-CN" sz="2000" dirty="0">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，其中主版本号</a:t>
            </a:r>
            <a:r>
              <a:rPr lang="en-US" altLang="zh-CN" sz="2000" dirty="0">
                <a:latin typeface="微软雅黑" panose="020B0503020204020204" pitchFamily="34" charset="-122"/>
                <a:ea typeface="微软雅黑" panose="020B0503020204020204" pitchFamily="34" charset="-122"/>
              </a:rPr>
              <a:t>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代表架构，各个架构如下表：</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
        <p:nvSpPr>
          <p:cNvPr id="3" name="Rectangle 2"/>
          <p:cNvSpPr>
            <a:spLocks noChangeArrowheads="1"/>
          </p:cNvSpPr>
          <p:nvPr/>
        </p:nvSpPr>
        <p:spPr bwMode="auto">
          <a:xfrm>
            <a:off x="1097280" y="3417529"/>
            <a:ext cx="1463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073"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097280" y="3417530"/>
            <a:ext cx="2194560" cy="2941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539799" y="3417529"/>
            <a:ext cx="8258992" cy="2807885"/>
          </a:xfrm>
          <a:prstGeom prst="rect">
            <a:avLst/>
          </a:prstGeom>
          <a:noFill/>
        </p:spPr>
        <p:txBody>
          <a:bodyPr wrap="non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的书籍文档中，我们经常能看到</a:t>
            </a:r>
            <a:r>
              <a:rPr lang="en-US" altLang="zh-CN" sz="2000" dirty="0">
                <a:latin typeface="微软雅黑" panose="020B0503020204020204" pitchFamily="34" charset="-122"/>
                <a:ea typeface="微软雅黑" panose="020B0503020204020204" pitchFamily="34" charset="-122"/>
              </a:rPr>
              <a:t>"1.x"</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"5.x"</a:t>
            </a:r>
            <a:r>
              <a:rPr lang="zh-CN" altLang="zh-CN" sz="2000" dirty="0">
                <a:latin typeface="微软雅黑" panose="020B0503020204020204" pitchFamily="34" charset="-122"/>
                <a:ea typeface="微软雅黑" panose="020B0503020204020204" pitchFamily="34" charset="-122"/>
              </a:rPr>
              <a:t>等这样的字眼，</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代表第</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代</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代架构，也就是</a:t>
            </a:r>
            <a:r>
              <a:rPr lang="en-US" altLang="zh-CN" sz="2000" dirty="0">
                <a:latin typeface="微软雅黑" panose="020B0503020204020204" pitchFamily="34" charset="-122"/>
                <a:ea typeface="微软雅黑" panose="020B0503020204020204" pitchFamily="34" charset="-122"/>
              </a:rPr>
              <a:t>Tesla/Maxwell</a:t>
            </a:r>
            <a:r>
              <a:rPr lang="zh-CN" altLang="zh-CN" sz="2000" dirty="0">
                <a:latin typeface="微软雅黑" panose="020B0503020204020204" pitchFamily="34" charset="-122"/>
                <a:ea typeface="微软雅黑" panose="020B0503020204020204" pitchFamily="34" charset="-122"/>
              </a:rPr>
              <a:t>架构。</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次版本号</a:t>
            </a:r>
            <a:r>
              <a:rPr lang="en-US" altLang="zh-CN" sz="2000" dirty="0">
                <a:latin typeface="微软雅黑" panose="020B0503020204020204" pitchFamily="34" charset="-122"/>
                <a:ea typeface="微软雅黑" panose="020B0503020204020204" pitchFamily="34" charset="-122"/>
              </a:rPr>
              <a:t>Y</a:t>
            </a:r>
            <a:r>
              <a:rPr lang="zh-CN" altLang="zh-CN" sz="2000" dirty="0">
                <a:latin typeface="微软雅黑" panose="020B0503020204020204" pitchFamily="34" charset="-122"/>
                <a:ea typeface="微软雅黑" panose="020B0503020204020204" pitchFamily="34" charset="-122"/>
              </a:rPr>
              <a:t>，代表在架构的基础上，有一定改进，或者有一些新特性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的引入。最新的图灵架构</a:t>
            </a:r>
            <a:r>
              <a:rPr lang="en-US" altLang="zh-CN" sz="2000" dirty="0">
                <a:latin typeface="微软雅黑" panose="020B0503020204020204" pitchFamily="34" charset="-122"/>
                <a:ea typeface="微软雅黑" panose="020B0503020204020204" pitchFamily="34" charset="-122"/>
              </a:rPr>
              <a:t>(Turing)</a:t>
            </a:r>
            <a:r>
              <a:rPr lang="zh-CN" altLang="zh-CN" sz="2000" dirty="0">
                <a:latin typeface="微软雅黑" panose="020B0503020204020204" pitchFamily="34" charset="-122"/>
                <a:ea typeface="微软雅黑" panose="020B0503020204020204" pitchFamily="34" charset="-122"/>
              </a:rPr>
              <a:t>，实际上计算能力是</a:t>
            </a:r>
            <a:r>
              <a:rPr lang="en-US" altLang="zh-CN" sz="2000" dirty="0">
                <a:latin typeface="微软雅黑" panose="020B0503020204020204" pitchFamily="34" charset="-122"/>
                <a:ea typeface="微软雅黑" panose="020B0503020204020204" pitchFamily="34" charset="-122"/>
              </a:rPr>
              <a:t>7.5</a:t>
            </a:r>
            <a:r>
              <a:rPr lang="zh-CN" altLang="zh-CN" sz="2000" dirty="0">
                <a:latin typeface="微软雅黑" panose="020B0503020204020204" pitchFamily="34" charset="-122"/>
                <a:ea typeface="微软雅黑" panose="020B0503020204020204" pitchFamily="34" charset="-122"/>
              </a:rPr>
              <a:t>，也就是说还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是属于</a:t>
            </a:r>
            <a:r>
              <a:rPr lang="en-US" altLang="zh-CN" sz="2000" dirty="0">
                <a:latin typeface="微软雅黑" panose="020B0503020204020204" pitchFamily="34" charset="-122"/>
                <a:ea typeface="微软雅黑" panose="020B0503020204020204" pitchFamily="34" charset="-122"/>
              </a:rPr>
              <a:t>Volta</a:t>
            </a:r>
            <a:r>
              <a:rPr lang="zh-CN" altLang="zh-CN" sz="2000" dirty="0">
                <a:latin typeface="微软雅黑" panose="020B0503020204020204" pitchFamily="34" charset="-122"/>
                <a:ea typeface="微软雅黑" panose="020B0503020204020204" pitchFamily="34" charset="-122"/>
              </a:rPr>
              <a:t>架构。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63724" y="1156873"/>
            <a:ext cx="8276926" cy="474687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2.3</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英伟达</a:t>
            </a:r>
            <a:r>
              <a:rPr lang="en-US" altLang="zh-CN" sz="2400" b="1" dirty="0">
                <a:latin typeface="微软雅黑" panose="020B0503020204020204" pitchFamily="34" charset="-122"/>
                <a:ea typeface="微软雅黑" panose="020B0503020204020204" pitchFamily="34" charset="-122"/>
              </a:rPr>
              <a:t>GPU</a:t>
            </a:r>
            <a:r>
              <a:rPr lang="zh-CN" altLang="en-US" sz="2400" b="1" dirty="0">
                <a:latin typeface="微软雅黑" panose="020B0503020204020204" pitchFamily="34" charset="-122"/>
                <a:ea typeface="微软雅黑" panose="020B0503020204020204" pitchFamily="34" charset="-122"/>
              </a:rPr>
              <a:t>系列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英伟达架构：</a:t>
            </a:r>
            <a:r>
              <a:rPr lang="en-US" altLang="zh-CN" sz="2000" dirty="0">
                <a:latin typeface="微软雅黑" panose="020B0503020204020204" pitchFamily="34" charset="-122"/>
                <a:ea typeface="微软雅黑" panose="020B0503020204020204" pitchFamily="34" charset="-122"/>
              </a:rPr>
              <a:t>Kepler(</a:t>
            </a:r>
            <a:r>
              <a:rPr lang="zh-CN" altLang="zh-CN" sz="2000" dirty="0">
                <a:latin typeface="微软雅黑" panose="020B0503020204020204" pitchFamily="34" charset="-122"/>
                <a:ea typeface="微软雅黑" panose="020B0503020204020204" pitchFamily="34" charset="-122"/>
              </a:rPr>
              <a:t>开普勒，计算能力</a:t>
            </a:r>
            <a:r>
              <a:rPr lang="en-US" altLang="zh-CN" sz="2000" dirty="0">
                <a:latin typeface="微软雅黑" panose="020B0503020204020204" pitchFamily="34" charset="-122"/>
                <a:ea typeface="微软雅黑" panose="020B0503020204020204" pitchFamily="34" charset="-122"/>
              </a:rPr>
              <a:t>3.x)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Maxwell(</a:t>
            </a:r>
            <a:r>
              <a:rPr lang="zh-CN" altLang="zh-CN" sz="2000" dirty="0">
                <a:latin typeface="微软雅黑" panose="020B0503020204020204" pitchFamily="34" charset="-122"/>
                <a:ea typeface="微软雅黑" panose="020B0503020204020204" pitchFamily="34" charset="-122"/>
              </a:rPr>
              <a:t>麦克斯韦，计算能力</a:t>
            </a:r>
            <a:r>
              <a:rPr lang="en-US" altLang="zh-CN" sz="2000" dirty="0">
                <a:latin typeface="微软雅黑" panose="020B0503020204020204" pitchFamily="34" charset="-122"/>
                <a:ea typeface="微软雅黑" panose="020B0503020204020204" pitchFamily="34" charset="-122"/>
              </a:rPr>
              <a:t>5.x)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Pascal(</a:t>
            </a:r>
            <a:r>
              <a:rPr lang="zh-CN" altLang="zh-CN" sz="2000" dirty="0">
                <a:latin typeface="微软雅黑" panose="020B0503020204020204" pitchFamily="34" charset="-122"/>
                <a:ea typeface="微软雅黑" panose="020B0503020204020204" pitchFamily="34" charset="-122"/>
              </a:rPr>
              <a:t>帕斯卡，计算能力</a:t>
            </a:r>
            <a:r>
              <a:rPr lang="en-US" altLang="zh-CN" sz="2000" dirty="0">
                <a:latin typeface="微软雅黑" panose="020B0503020204020204" pitchFamily="34" charset="-122"/>
                <a:ea typeface="微软雅黑" panose="020B0503020204020204" pitchFamily="34" charset="-122"/>
              </a:rPr>
              <a:t>6.x)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Volta(</a:t>
            </a:r>
            <a:r>
              <a:rPr lang="zh-CN" altLang="zh-CN" sz="2000" dirty="0">
                <a:latin typeface="微软雅黑" panose="020B0503020204020204" pitchFamily="34" charset="-122"/>
                <a:ea typeface="微软雅黑" panose="020B0503020204020204" pitchFamily="34" charset="-122"/>
              </a:rPr>
              <a:t>沃尔特，计算能力</a:t>
            </a:r>
            <a:r>
              <a:rPr lang="en-US" altLang="zh-CN" sz="2000" dirty="0">
                <a:latin typeface="微软雅黑" panose="020B0503020204020204" pitchFamily="34" charset="-122"/>
                <a:ea typeface="微软雅黑" panose="020B0503020204020204" pitchFamily="34" charset="-122"/>
              </a:rPr>
              <a:t>7.x)</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英伟达</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系列：</a:t>
            </a:r>
            <a:r>
              <a:rPr lang="en-US" altLang="zh-CN" sz="2000" dirty="0" err="1">
                <a:latin typeface="微软雅黑" panose="020B0503020204020204" pitchFamily="34" charset="-122"/>
                <a:ea typeface="微软雅黑" panose="020B0503020204020204" pitchFamily="34" charset="-122"/>
              </a:rPr>
              <a:t>Tegra</a:t>
            </a:r>
            <a:r>
              <a:rPr lang="zh-CN" altLang="en-US" sz="2000" dirty="0">
                <a:latin typeface="微软雅黑" panose="020B0503020204020204" pitchFamily="34" charset="-122"/>
                <a:ea typeface="微软雅黑" panose="020B0503020204020204" pitchFamily="34" charset="-122"/>
              </a:rPr>
              <a:t>系列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GeForce</a:t>
            </a:r>
            <a:r>
              <a:rPr lang="zh-CN" altLang="en-US" sz="2000" dirty="0">
                <a:latin typeface="微软雅黑" panose="020B0503020204020204" pitchFamily="34" charset="-122"/>
                <a:ea typeface="微软雅黑" panose="020B0503020204020204" pitchFamily="34" charset="-122"/>
              </a:rPr>
              <a:t>系列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Quadro</a:t>
            </a:r>
            <a:r>
              <a:rPr lang="zh-CN" altLang="en-US" sz="2000" dirty="0">
                <a:latin typeface="微软雅黑" panose="020B0503020204020204" pitchFamily="34" charset="-122"/>
                <a:ea typeface="微软雅黑" panose="020B0503020204020204" pitchFamily="34" charset="-122"/>
              </a:rPr>
              <a:t>系列</a:t>
            </a:r>
            <a:r>
              <a:rPr lang="zh-CN" altLang="zh-CN" sz="2000" dirty="0">
                <a:latin typeface="微软雅黑" panose="020B0503020204020204" pitchFamily="34" charset="-122"/>
                <a:ea typeface="微软雅黑" panose="020B0503020204020204" pitchFamily="34" charset="-122"/>
              </a:rPr>
              <a:t>（夸德罗）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Tesla</a:t>
            </a:r>
            <a:r>
              <a:rPr lang="zh-CN" altLang="en-US" sz="2000" dirty="0">
                <a:latin typeface="微软雅黑" panose="020B0503020204020204" pitchFamily="34" charset="-122"/>
                <a:ea typeface="微软雅黑" panose="020B0503020204020204" pitchFamily="34" charset="-122"/>
              </a:rPr>
              <a:t>系列</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包含</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等架构</a:t>
            </a:r>
            <a:r>
              <a:rPr lang="zh-CN" altLang="zh-CN" sz="2000" dirty="0">
                <a:latin typeface="微软雅黑" panose="020B0503020204020204" pitchFamily="34" charset="-122"/>
                <a:ea typeface="微软雅黑" panose="020B0503020204020204" pitchFamily="34" charset="-122"/>
              </a:rPr>
              <a:t>）</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6712" y="1155021"/>
            <a:ext cx="4036045" cy="5379358"/>
          </a:xfrm>
          <a:prstGeom prst="rect">
            <a:avLst/>
          </a:prstGeom>
          <a:noFill/>
        </p:spPr>
        <p:txBody>
          <a:bodyPr wrap="square" rtlCol="0" anchor="ctr">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2.4</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可扩展的编程模型</a:t>
            </a:r>
            <a:endParaRPr lang="en-US" altLang="zh-CN" sz="2400" b="1" dirty="0">
              <a:latin typeface="微软雅黑" panose="020B0503020204020204" pitchFamily="34" charset="-122"/>
              <a:ea typeface="微软雅黑" panose="020B0503020204020204" pitchFamily="34" charset="-122"/>
            </a:endParaRPr>
          </a:p>
          <a:p>
            <a:pPr>
              <a:lnSpc>
                <a:spcPct val="120000"/>
              </a:lnSpc>
            </a:pPr>
            <a:endParaRPr lang="en-US" altLang="zh-CN" sz="2400" b="1"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的编程模型，使得同一个</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程序，可以在不同的显卡上运行。如图所示，</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程序会创建一些线程块</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，线程块会被调度到空闲的</a:t>
            </a:r>
            <a:r>
              <a:rPr lang="zh-CN" altLang="zh-CN" sz="2000" b="1" dirty="0">
                <a:solidFill>
                  <a:srgbClr val="C00000"/>
                </a:solidFill>
                <a:latin typeface="微软雅黑" panose="020B0503020204020204" pitchFamily="34" charset="-122"/>
                <a:ea typeface="微软雅黑" panose="020B0503020204020204" pitchFamily="34" charset="-122"/>
              </a:rPr>
              <a:t>流处理器簇</a:t>
            </a:r>
            <a:r>
              <a:rPr lang="en-US" altLang="zh-CN" sz="2000" b="1" dirty="0">
                <a:solidFill>
                  <a:srgbClr val="C00000"/>
                </a:solidFill>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上去。当线程块执行完毕后，线程块会退出</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，释放出</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的资源，以供其他待执行线程块调度进去。</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因此，无论是只有</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，还是有</a:t>
            </a: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，这些线程块都会被调度执行，只不过是执行的时间有长有短。</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4937759" y="1172583"/>
            <a:ext cx="6912809" cy="53355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07453"/>
            <a:ext cx="11308215" cy="1515223"/>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CUDA</a:t>
            </a:r>
            <a:r>
              <a:rPr lang="zh-CN" altLang="en-US" sz="2400" b="1" dirty="0">
                <a:latin typeface="微软雅黑" panose="020B0503020204020204" pitchFamily="34" charset="-122"/>
                <a:ea typeface="微软雅黑" panose="020B0503020204020204" pitchFamily="34" charset="-122"/>
              </a:rPr>
              <a:t>程序的组织结构</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在编程时被称为设备</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device)</a:t>
            </a:r>
            <a:r>
              <a:rPr lang="zh-CN" altLang="en-US" sz="2000" dirty="0">
                <a:latin typeface="微软雅黑" panose="020B0503020204020204" pitchFamily="34" charset="-122"/>
                <a:ea typeface="微软雅黑" panose="020B0503020204020204" pitchFamily="34" charset="-122"/>
              </a:rPr>
              <a:t>端，</a:t>
            </a:r>
            <a:r>
              <a:rPr lang="en-GB"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被称为主机</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host)</a:t>
            </a:r>
            <a:r>
              <a:rPr lang="zh-CN" altLang="en-US" sz="2000" dirty="0">
                <a:latin typeface="微软雅黑" panose="020B0503020204020204" pitchFamily="34" charset="-122"/>
                <a:ea typeface="微软雅黑" panose="020B0503020204020204" pitchFamily="34" charset="-122"/>
              </a:rPr>
              <a:t>端</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段代码需要以核函数的形式加载，执行在</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设备端</a:t>
            </a:r>
            <a:endParaRPr lang="zh-CN" altLang="en-US"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8675" y="2578111"/>
            <a:ext cx="8749284" cy="4130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335198" y="2650302"/>
            <a:ext cx="2067052" cy="1370052"/>
            <a:chOff x="3534579" y="915467"/>
            <a:chExt cx="1818862" cy="1370409"/>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目录</a:t>
              </a:r>
              <a:endPar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66" name="文本框 65"/>
            <p:cNvSpPr txBox="1"/>
            <p:nvPr/>
          </p:nvSpPr>
          <p:spPr>
            <a:xfrm>
              <a:off x="3534579" y="1885662"/>
              <a:ext cx="1818861" cy="400214"/>
            </a:xfrm>
            <a:prstGeom prst="rect">
              <a:avLst/>
            </a:prstGeom>
            <a:noFill/>
          </p:spPr>
          <p:txBody>
            <a:bodyPr wrap="square" rtlCol="0">
              <a:spAutoFit/>
            </a:bodyPr>
            <a:lstStyle/>
            <a:p>
              <a:pPr algn="ctr"/>
              <a:r>
                <a:rPr lang="en-US" altLang="zh-CN"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CONTENTS </a:t>
              </a:r>
              <a:endParaRPr lang="zh-CN" altLang="en-US"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68" name="矩形: 圆角 67"/>
          <p:cNvSpPr/>
          <p:nvPr/>
        </p:nvSpPr>
        <p:spPr>
          <a:xfrm>
            <a:off x="4079290" y="1045998"/>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圆角 70"/>
          <p:cNvSpPr/>
          <p:nvPr/>
        </p:nvSpPr>
        <p:spPr>
          <a:xfrm>
            <a:off x="5443277" y="1021305"/>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3" name="矩形: 圆角 72"/>
          <p:cNvSpPr/>
          <p:nvPr/>
        </p:nvSpPr>
        <p:spPr>
          <a:xfrm>
            <a:off x="5451676" y="2261682"/>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4" name="矩形: 圆角 73"/>
          <p:cNvSpPr/>
          <p:nvPr/>
        </p:nvSpPr>
        <p:spPr>
          <a:xfrm>
            <a:off x="5418918" y="3542940"/>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5" name="矩形 74"/>
          <p:cNvSpPr/>
          <p:nvPr/>
        </p:nvSpPr>
        <p:spPr>
          <a:xfrm>
            <a:off x="5716009" y="2417394"/>
            <a:ext cx="1104790"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6" name="矩形 75"/>
          <p:cNvSpPr/>
          <p:nvPr/>
        </p:nvSpPr>
        <p:spPr>
          <a:xfrm>
            <a:off x="5716009" y="3706254"/>
            <a:ext cx="2330959"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r>
              <a:rPr lang="zh-CN" altLang="en-US" sz="2400" b="1" dirty="0">
                <a:solidFill>
                  <a:prstClr val="black"/>
                </a:solidFill>
                <a:latin typeface="微软雅黑" panose="020B0503020204020204" pitchFamily="34" charset="-122"/>
                <a:ea typeface="微软雅黑" panose="020B0503020204020204" pitchFamily="34" charset="-122"/>
              </a:rPr>
              <a:t>并行编程</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8" name="矩形: 圆角 67"/>
          <p:cNvSpPr/>
          <p:nvPr/>
        </p:nvSpPr>
        <p:spPr>
          <a:xfrm>
            <a:off x="4079290" y="2327256"/>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67"/>
          <p:cNvSpPr/>
          <p:nvPr/>
        </p:nvSpPr>
        <p:spPr>
          <a:xfrm>
            <a:off x="4079290" y="3542940"/>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724408" y="1221115"/>
            <a:ext cx="1568058"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GPU</a:t>
            </a:r>
            <a:r>
              <a:rPr lang="zh-CN" altLang="en-US" sz="2400" b="1" dirty="0">
                <a:solidFill>
                  <a:prstClr val="black"/>
                </a:solidFill>
                <a:latin typeface="微软雅黑" panose="020B0503020204020204" pitchFamily="34" charset="-122"/>
                <a:ea typeface="微软雅黑" panose="020B0503020204020204" pitchFamily="34" charset="-122"/>
              </a:rPr>
              <a:t>简介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5" name="矩形: 圆角 67"/>
          <p:cNvSpPr/>
          <p:nvPr/>
        </p:nvSpPr>
        <p:spPr>
          <a:xfrm>
            <a:off x="4087689" y="4848891"/>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圆角 70"/>
          <p:cNvSpPr/>
          <p:nvPr/>
        </p:nvSpPr>
        <p:spPr>
          <a:xfrm>
            <a:off x="5451676" y="4824198"/>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17" name="矩形 16"/>
          <p:cNvSpPr/>
          <p:nvPr/>
        </p:nvSpPr>
        <p:spPr>
          <a:xfrm>
            <a:off x="5716009" y="5006678"/>
            <a:ext cx="3353803" cy="461665"/>
          </a:xfrm>
          <a:prstGeom prst="rect">
            <a:avLst/>
          </a:prstGeom>
        </p:spPr>
        <p:txBody>
          <a:bodyPr wrap="none">
            <a:spAutoFit/>
          </a:bodyPr>
          <a:lstStyle/>
          <a:p>
            <a:pPr algn="l">
              <a:defRPr/>
            </a:pPr>
            <a:r>
              <a:rPr lang="zh-CN" altLang="en-US" sz="2400" b="1" dirty="0">
                <a:solidFill>
                  <a:prstClr val="black"/>
                </a:solidFill>
                <a:latin typeface="微软雅黑" panose="020B0503020204020204" pitchFamily="34" charset="-122"/>
                <a:ea typeface="微软雅黑" panose="020B0503020204020204" pitchFamily="34" charset="-122"/>
              </a:rPr>
              <a:t>作业、项目和成绩评定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68"/>
                                        </p:tgtEl>
                                        <p:attrNameLst>
                                          <p:attrName>style.visibility</p:attrName>
                                        </p:attrNameLst>
                                      </p:cBhvr>
                                      <p:to>
                                        <p:strVal val="visible"/>
                                      </p:to>
                                    </p:set>
                                    <p:anim calcmode="lin" valueType="num">
                                      <p:cBhvr additive="base">
                                        <p:cTn id="13" dur="1000" fill="hold"/>
                                        <p:tgtEl>
                                          <p:spTgt spid="68"/>
                                        </p:tgtEl>
                                        <p:attrNameLst>
                                          <p:attrName>ppt_x</p:attrName>
                                        </p:attrNameLst>
                                      </p:cBhvr>
                                      <p:tavLst>
                                        <p:tav tm="0">
                                          <p:val>
                                            <p:strVal val="#ppt_x"/>
                                          </p:val>
                                        </p:tav>
                                        <p:tav tm="100000">
                                          <p:val>
                                            <p:strVal val="#ppt_x"/>
                                          </p:val>
                                        </p:tav>
                                      </p:tavLst>
                                    </p:anim>
                                    <p:anim calcmode="lin" valueType="num">
                                      <p:cBhvr additive="base">
                                        <p:cTn id="14" dur="1000" fill="hold"/>
                                        <p:tgtEl>
                                          <p:spTgt spid="6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000" fill="hold">
                                          <p:stCondLst>
                                            <p:cond delay="0"/>
                                          </p:stCondLst>
                                        </p:cTn>
                                        <p:tgtEl>
                                          <p:spTgt spid="71"/>
                                        </p:tgtEl>
                                        <p:attrNameLst>
                                          <p:attrName>style.visibility</p:attrName>
                                        </p:attrNameLst>
                                      </p:cBhvr>
                                      <p:to>
                                        <p:strVal val="visible"/>
                                      </p:to>
                                    </p:set>
                                    <p:anim calcmode="lin" valueType="num">
                                      <p:cBhvr additive="base">
                                        <p:cTn id="17" dur="1000" fill="hold"/>
                                        <p:tgtEl>
                                          <p:spTgt spid="71"/>
                                        </p:tgtEl>
                                        <p:attrNameLst>
                                          <p:attrName>ppt_x</p:attrName>
                                        </p:attrNameLst>
                                      </p:cBhvr>
                                      <p:tavLst>
                                        <p:tav tm="0">
                                          <p:val>
                                            <p:strVal val="#ppt_x"/>
                                          </p:val>
                                        </p:tav>
                                        <p:tav tm="100000">
                                          <p:val>
                                            <p:strVal val="#ppt_x"/>
                                          </p:val>
                                        </p:tav>
                                      </p:tavLst>
                                    </p:anim>
                                    <p:anim calcmode="lin" valueType="num">
                                      <p:cBhvr additive="base">
                                        <p:cTn id="18" dur="10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000" fill="hold">
                                          <p:stCondLst>
                                            <p:cond delay="0"/>
                                          </p:stCondLst>
                                        </p:cTn>
                                        <p:tgtEl>
                                          <p:spTgt spid="73"/>
                                        </p:tgtEl>
                                        <p:attrNameLst>
                                          <p:attrName>style.visibility</p:attrName>
                                        </p:attrNameLst>
                                      </p:cBhvr>
                                      <p:to>
                                        <p:strVal val="visible"/>
                                      </p:to>
                                    </p:set>
                                    <p:anim calcmode="lin" valueType="num">
                                      <p:cBhvr additive="base">
                                        <p:cTn id="21" dur="1000" fill="hold"/>
                                        <p:tgtEl>
                                          <p:spTgt spid="73"/>
                                        </p:tgtEl>
                                        <p:attrNameLst>
                                          <p:attrName>ppt_x</p:attrName>
                                        </p:attrNameLst>
                                      </p:cBhvr>
                                      <p:tavLst>
                                        <p:tav tm="0">
                                          <p:val>
                                            <p:strVal val="#ppt_x"/>
                                          </p:val>
                                        </p:tav>
                                        <p:tav tm="100000">
                                          <p:val>
                                            <p:strVal val="#ppt_x"/>
                                          </p:val>
                                        </p:tav>
                                      </p:tavLst>
                                    </p:anim>
                                    <p:anim calcmode="lin" valueType="num">
                                      <p:cBhvr additive="base">
                                        <p:cTn id="22" dur="10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000" fill="hold">
                                          <p:stCondLst>
                                            <p:cond delay="0"/>
                                          </p:stCondLst>
                                        </p:cTn>
                                        <p:tgtEl>
                                          <p:spTgt spid="74"/>
                                        </p:tgtEl>
                                        <p:attrNameLst>
                                          <p:attrName>style.visibility</p:attrName>
                                        </p:attrNameLst>
                                      </p:cBhvr>
                                      <p:to>
                                        <p:strVal val="visible"/>
                                      </p:to>
                                    </p:set>
                                    <p:anim calcmode="lin" valueType="num">
                                      <p:cBhvr additive="base">
                                        <p:cTn id="25" dur="1000" fill="hold"/>
                                        <p:tgtEl>
                                          <p:spTgt spid="74"/>
                                        </p:tgtEl>
                                        <p:attrNameLst>
                                          <p:attrName>ppt_x</p:attrName>
                                        </p:attrNameLst>
                                      </p:cBhvr>
                                      <p:tavLst>
                                        <p:tav tm="0">
                                          <p:val>
                                            <p:strVal val="#ppt_x"/>
                                          </p:val>
                                        </p:tav>
                                        <p:tav tm="100000">
                                          <p:val>
                                            <p:strVal val="#ppt_x"/>
                                          </p:val>
                                        </p:tav>
                                      </p:tavLst>
                                    </p:anim>
                                    <p:anim calcmode="lin" valueType="num">
                                      <p:cBhvr additive="base">
                                        <p:cTn id="26" dur="1000" fill="hold"/>
                                        <p:tgtEl>
                                          <p:spTgt spid="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000"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ppt_x"/>
                                          </p:val>
                                        </p:tav>
                                        <p:tav tm="100000">
                                          <p:val>
                                            <p:strVal val="#ppt_x"/>
                                          </p:val>
                                        </p:tav>
                                      </p:tavLst>
                                    </p:anim>
                                    <p:anim calcmode="lin" valueType="num">
                                      <p:cBhvr additive="base">
                                        <p:cTn id="30" dur="1000" fill="hold"/>
                                        <p:tgtEl>
                                          <p:spTgt spid="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000" fill="hold">
                                          <p:stCondLst>
                                            <p:cond delay="0"/>
                                          </p:stCondLst>
                                        </p:cTn>
                                        <p:tgtEl>
                                          <p:spTgt spid="76"/>
                                        </p:tgtEl>
                                        <p:attrNameLst>
                                          <p:attrName>style.visibility</p:attrName>
                                        </p:attrNameLst>
                                      </p:cBhvr>
                                      <p:to>
                                        <p:strVal val="visible"/>
                                      </p:to>
                                    </p:set>
                                    <p:anim calcmode="lin" valueType="num">
                                      <p:cBhvr additive="base">
                                        <p:cTn id="33" dur="1000" fill="hold"/>
                                        <p:tgtEl>
                                          <p:spTgt spid="76"/>
                                        </p:tgtEl>
                                        <p:attrNameLst>
                                          <p:attrName>ppt_x</p:attrName>
                                        </p:attrNameLst>
                                      </p:cBhvr>
                                      <p:tavLst>
                                        <p:tav tm="0">
                                          <p:val>
                                            <p:strVal val="#ppt_x"/>
                                          </p:val>
                                        </p:tav>
                                        <p:tav tm="100000">
                                          <p:val>
                                            <p:strVal val="#ppt_x"/>
                                          </p:val>
                                        </p:tav>
                                      </p:tavLst>
                                    </p:anim>
                                    <p:anim calcmode="lin" valueType="num">
                                      <p:cBhvr additive="base">
                                        <p:cTn id="34" dur="10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000"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000"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ppt_x"/>
                                          </p:val>
                                        </p:tav>
                                        <p:tav tm="100000">
                                          <p:val>
                                            <p:strVal val="#ppt_x"/>
                                          </p:val>
                                        </p:tav>
                                      </p:tavLst>
                                    </p:anim>
                                    <p:anim calcmode="lin" valueType="num">
                                      <p:cBhvr additive="base">
                                        <p:cTn id="42" dur="10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000"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000"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000"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ppt_x"/>
                                          </p:val>
                                        </p:tav>
                                        <p:tav tm="100000">
                                          <p:val>
                                            <p:strVal val="#ppt_x"/>
                                          </p:val>
                                        </p:tav>
                                      </p:tavLst>
                                    </p:anim>
                                    <p:anim calcmode="lin" valueType="num">
                                      <p:cBhvr additive="base">
                                        <p:cTn id="56" dur="10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000"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3" grpId="0" animBg="1"/>
      <p:bldP spid="74" grpId="0" animBg="1"/>
      <p:bldP spid="75" grpId="0"/>
      <p:bldP spid="76" grpId="0"/>
      <p:bldP spid="18" grpId="0" animBg="1"/>
      <p:bldP spid="19" grpId="0" animBg="1"/>
      <p:bldP spid="14" grpId="0"/>
      <p:bldP spid="15"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16549"/>
            <a:ext cx="5212057" cy="5208542"/>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2.5</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线程层级</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在讲解内核函数前，先讲解一下线程层级。</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编程是一个多线程编程，数个线程</a:t>
            </a:r>
            <a:r>
              <a:rPr lang="en-US" altLang="zh-CN" sz="2000" dirty="0">
                <a:latin typeface="微软雅黑" panose="020B0503020204020204" pitchFamily="34" charset="-122"/>
                <a:ea typeface="微软雅黑" panose="020B0503020204020204" pitchFamily="34" charset="-122"/>
              </a:rPr>
              <a:t>(Thread)</a:t>
            </a:r>
            <a:r>
              <a:rPr lang="zh-CN" altLang="zh-CN" sz="2000" dirty="0">
                <a:latin typeface="微软雅黑" panose="020B0503020204020204" pitchFamily="34" charset="-122"/>
                <a:ea typeface="微软雅黑" panose="020B0503020204020204" pitchFamily="34" charset="-122"/>
              </a:rPr>
              <a:t>组成一个线程块</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，所有线程块组成一个线程网格</a:t>
            </a:r>
            <a:r>
              <a:rPr lang="en-US" altLang="zh-CN" sz="2000" dirty="0">
                <a:latin typeface="微软雅黑" panose="020B0503020204020204" pitchFamily="34" charset="-122"/>
                <a:ea typeface="微软雅黑" panose="020B0503020204020204" pitchFamily="34" charset="-122"/>
              </a:rPr>
              <a:t>(Grid)</a:t>
            </a:r>
            <a:r>
              <a:rPr lang="zh-CN" altLang="zh-CN" sz="2000" dirty="0">
                <a:latin typeface="微软雅黑" panose="020B0503020204020204" pitchFamily="34" charset="-122"/>
                <a:ea typeface="微软雅黑" panose="020B0503020204020204" pitchFamily="34" charset="-122"/>
              </a:rPr>
              <a:t>，图中的线程块，以及线程块中的线程，是按照</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维的方式排布的。实际上，</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编程模型允许使用</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维、</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维、</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维三种方式来排布。</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另外，即使线程块使用的是</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维排布，线程块中的线程也不一定要按照</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维排，而是可以任意排布。 </a:t>
            </a:r>
            <a:endParaRPr lang="en-US" altLang="zh-CN"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6352857" y="1216549"/>
            <a:ext cx="15263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121"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6213008" y="1239408"/>
            <a:ext cx="5212057" cy="5388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03644" y="1322093"/>
            <a:ext cx="10079914" cy="5013039"/>
          </a:xfrm>
          <a:prstGeom prst="rect">
            <a:avLst/>
          </a:prstGeom>
          <a:noFill/>
        </p:spPr>
        <p:txBody>
          <a:bodyPr wrap="squar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目前的</a:t>
            </a:r>
            <a:r>
              <a:rPr lang="en-US" altLang="zh-CN" sz="2400" dirty="0">
                <a:latin typeface="微软雅黑" panose="020B0503020204020204" pitchFamily="34" charset="-122"/>
                <a:ea typeface="微软雅黑" panose="020B0503020204020204" pitchFamily="34" charset="-122"/>
              </a:rPr>
              <a:t>GPU</a:t>
            </a:r>
            <a:r>
              <a:rPr lang="zh-CN" altLang="zh-CN" sz="2400" dirty="0">
                <a:latin typeface="微软雅黑" panose="020B0503020204020204" pitchFamily="34" charset="-122"/>
                <a:ea typeface="微软雅黑" panose="020B0503020204020204" pitchFamily="34" charset="-122"/>
              </a:rPr>
              <a:t>限制一个线程块中，最多可以安排</a:t>
            </a:r>
            <a:r>
              <a:rPr lang="en-US" altLang="zh-CN" sz="2400" dirty="0">
                <a:latin typeface="微软雅黑" panose="020B0503020204020204" pitchFamily="34" charset="-122"/>
                <a:ea typeface="微软雅黑" panose="020B0503020204020204" pitchFamily="34" charset="-122"/>
              </a:rPr>
              <a:t>1024</a:t>
            </a:r>
            <a:r>
              <a:rPr lang="zh-CN" altLang="zh-CN" sz="2400" dirty="0">
                <a:latin typeface="微软雅黑" panose="020B0503020204020204" pitchFamily="34" charset="-122"/>
                <a:ea typeface="微软雅黑" panose="020B0503020204020204" pitchFamily="34" charset="-122"/>
              </a:rPr>
              <a:t>个线程。一个线程块用多少线程，以及一个线程网格用多少线程块，是程序员可以自由安排的。</a:t>
            </a:r>
            <a:r>
              <a:rPr lang="zh-CN" altLang="zh-CN" sz="2400" b="1" dirty="0">
                <a:solidFill>
                  <a:srgbClr val="C00000"/>
                </a:solidFill>
                <a:latin typeface="微软雅黑" panose="020B0503020204020204" pitchFamily="34" charset="-122"/>
                <a:ea typeface="微软雅黑" panose="020B0503020204020204" pitchFamily="34" charset="-122"/>
              </a:rPr>
              <a:t>由于</a:t>
            </a:r>
            <a:r>
              <a:rPr lang="en-US" altLang="zh-CN" sz="2400" b="1" dirty="0">
                <a:solidFill>
                  <a:srgbClr val="C00000"/>
                </a:solidFill>
                <a:latin typeface="微软雅黑" panose="020B0503020204020204" pitchFamily="34" charset="-122"/>
                <a:ea typeface="微软雅黑" panose="020B0503020204020204" pitchFamily="34" charset="-122"/>
              </a:rPr>
              <a:t>32</a:t>
            </a:r>
            <a:r>
              <a:rPr lang="zh-CN" altLang="zh-CN" sz="2400" b="1" dirty="0">
                <a:solidFill>
                  <a:srgbClr val="C00000"/>
                </a:solidFill>
                <a:latin typeface="微软雅黑" panose="020B0503020204020204" pitchFamily="34" charset="-122"/>
                <a:ea typeface="微软雅黑" panose="020B0503020204020204" pitchFamily="34" charset="-122"/>
              </a:rPr>
              <a:t>个相邻的线程会组成一个线程束</a:t>
            </a:r>
            <a:r>
              <a:rPr lang="en-US" altLang="zh-CN" sz="2400" b="1" dirty="0">
                <a:solidFill>
                  <a:srgbClr val="C00000"/>
                </a:solidFill>
                <a:latin typeface="微软雅黑" panose="020B0503020204020204" pitchFamily="34" charset="-122"/>
                <a:ea typeface="微软雅黑" panose="020B0503020204020204" pitchFamily="34" charset="-122"/>
              </a:rPr>
              <a:t>(Thread Warp)</a:t>
            </a:r>
            <a:r>
              <a:rPr lang="zh-CN" altLang="zh-CN" sz="2400" b="1" dirty="0">
                <a:solidFill>
                  <a:srgbClr val="C00000"/>
                </a:solidFill>
                <a:latin typeface="微软雅黑" panose="020B0503020204020204" pitchFamily="34" charset="-122"/>
                <a:ea typeface="微软雅黑" panose="020B0503020204020204" pitchFamily="34" charset="-122"/>
              </a:rPr>
              <a:t>，而一个线程束中的线程会运行同样的指令。</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因此一般线程块中线程的数量被安排为</a:t>
            </a:r>
            <a:r>
              <a:rPr lang="en-US" altLang="zh-CN" sz="2400" dirty="0">
                <a:latin typeface="微软雅黑" panose="020B0503020204020204" pitchFamily="34" charset="-122"/>
                <a:ea typeface="微软雅黑" panose="020B0503020204020204" pitchFamily="34" charset="-122"/>
              </a:rPr>
              <a:t>32</a:t>
            </a:r>
            <a:r>
              <a:rPr lang="zh-CN" altLang="zh-CN" sz="2400" dirty="0">
                <a:latin typeface="微软雅黑" panose="020B0503020204020204" pitchFamily="34" charset="-122"/>
                <a:ea typeface="微软雅黑" panose="020B0503020204020204" pitchFamily="34" charset="-122"/>
              </a:rPr>
              <a:t>的倍数，选用</a:t>
            </a:r>
            <a:r>
              <a:rPr lang="en-US" altLang="zh-CN" sz="2400" dirty="0">
                <a:latin typeface="微软雅黑" panose="020B0503020204020204" pitchFamily="34" charset="-122"/>
                <a:ea typeface="微软雅黑" panose="020B0503020204020204" pitchFamily="34" charset="-122"/>
              </a:rPr>
              <a:t>256</a:t>
            </a:r>
            <a:r>
              <a:rPr lang="zh-CN" altLang="zh-CN" sz="2400" dirty="0">
                <a:latin typeface="微软雅黑" panose="020B0503020204020204" pitchFamily="34" charset="-122"/>
                <a:ea typeface="微软雅黑" panose="020B0503020204020204" pitchFamily="34" charset="-122"/>
              </a:rPr>
              <a:t>是比较合适的。在线程数定下来之后，一般根据数据的排布情况来确定线程块的个数。</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维排列</a:t>
            </a:r>
            <a:r>
              <a:rPr lang="en-US" altLang="zh-CN" sz="2400" dirty="0">
                <a:latin typeface="微软雅黑" panose="020B0503020204020204" pitchFamily="34" charset="-122"/>
                <a:ea typeface="微软雅黑" panose="020B0503020204020204" pitchFamily="34" charset="-122"/>
              </a:rPr>
              <a:t>256</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维排列（</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例如：一个数组的长度为</a:t>
            </a:r>
            <a:r>
              <a:rPr lang="en-US" altLang="zh-CN" sz="2400" dirty="0">
                <a:latin typeface="微软雅黑" panose="020B0503020204020204" pitchFamily="34" charset="-122"/>
                <a:ea typeface="微软雅黑" panose="020B0503020204020204" pitchFamily="34" charset="-122"/>
              </a:rPr>
              <a:t>4096</a:t>
            </a:r>
            <a:r>
              <a:rPr lang="zh-CN" altLang="zh-CN" sz="2400" dirty="0">
                <a:latin typeface="微软雅黑" panose="020B0503020204020204" pitchFamily="34" charset="-122"/>
                <a:ea typeface="微软雅黑" panose="020B0503020204020204" pitchFamily="34" charset="-122"/>
              </a:rPr>
              <a:t>，安排每个线程处理一个元素。如果安排一个线程块为</a:t>
            </a:r>
            <a:r>
              <a:rPr lang="en-US" altLang="zh-CN" sz="2400" dirty="0">
                <a:latin typeface="微软雅黑" panose="020B0503020204020204" pitchFamily="34" charset="-122"/>
                <a:ea typeface="微软雅黑" panose="020B0503020204020204" pitchFamily="34" charset="-122"/>
              </a:rPr>
              <a:t>256</a:t>
            </a:r>
            <a:r>
              <a:rPr lang="zh-CN" altLang="zh-CN" sz="2400" dirty="0">
                <a:latin typeface="微软雅黑" panose="020B0503020204020204" pitchFamily="34" charset="-122"/>
                <a:ea typeface="微软雅黑" panose="020B0503020204020204" pitchFamily="34" charset="-122"/>
              </a:rPr>
              <a:t>个线程，则需要</a:t>
            </a:r>
            <a:r>
              <a:rPr lang="en-US" altLang="zh-CN" sz="2400" dirty="0">
                <a:latin typeface="微软雅黑" panose="020B0503020204020204" pitchFamily="34" charset="-122"/>
                <a:ea typeface="微软雅黑" panose="020B0503020204020204" pitchFamily="34" charset="-122"/>
              </a:rPr>
              <a:t>4096/256=16</a:t>
            </a:r>
            <a:r>
              <a:rPr lang="zh-CN" altLang="zh-CN" sz="2400" dirty="0">
                <a:latin typeface="微软雅黑" panose="020B0503020204020204" pitchFamily="34" charset="-122"/>
                <a:ea typeface="微软雅黑" panose="020B0503020204020204" pitchFamily="34" charset="-122"/>
              </a:rPr>
              <a:t>个线程块。 </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56873"/>
            <a:ext cx="10819050" cy="474687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2.6 </a:t>
            </a:r>
            <a:r>
              <a:rPr lang="zh-CN" altLang="zh-CN" sz="2400" b="1" dirty="0">
                <a:latin typeface="微软雅黑" panose="020B0503020204020204" pitchFamily="34" charset="-122"/>
                <a:ea typeface="微软雅黑" panose="020B0503020204020204" pitchFamily="34" charset="-122"/>
              </a:rPr>
              <a:t>内核函数</a:t>
            </a:r>
            <a:r>
              <a:rPr lang="en-US" altLang="zh-CN" sz="2400" b="1" dirty="0">
                <a:latin typeface="微软雅黑" panose="020B0503020204020204" pitchFamily="34" charset="-122"/>
                <a:ea typeface="微软雅黑" panose="020B0503020204020204" pitchFamily="34" charset="-122"/>
              </a:rPr>
              <a:t>(Kernels)</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内核函数是</a:t>
            </a:r>
            <a:r>
              <a:rPr lang="en-US" altLang="zh-CN" sz="2000" dirty="0">
                <a:latin typeface="微软雅黑" panose="020B0503020204020204" pitchFamily="34" charset="-122"/>
                <a:ea typeface="微软雅黑" panose="020B0503020204020204" pitchFamily="34" charset="-122"/>
              </a:rPr>
              <a:t>CUDA </a:t>
            </a:r>
            <a:r>
              <a:rPr lang="zh-CN" altLang="zh-CN" sz="2000" b="1" dirty="0">
                <a:latin typeface="微软雅黑" panose="020B0503020204020204" pitchFamily="34" charset="-122"/>
                <a:ea typeface="微软雅黑" panose="020B0503020204020204" pitchFamily="34" charset="-122"/>
              </a:rPr>
              <a:t>每个线程</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执行的函数</a:t>
            </a:r>
            <a:r>
              <a:rPr lang="zh-CN" altLang="en-US" sz="2000" dirty="0">
                <a:latin typeface="微软雅黑" panose="020B0503020204020204" pitchFamily="34" charset="-122"/>
                <a:ea typeface="微软雅黑" panose="020B0503020204020204" pitchFamily="34" charset="-122"/>
              </a:rPr>
              <a:t>，它运行在</a:t>
            </a:r>
            <a:r>
              <a:rPr lang="en-US"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设备上</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使用扩展的</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语言编写内核函数，关键字为</a:t>
            </a:r>
            <a:r>
              <a:rPr lang="en-US" altLang="zh-CN" sz="2000" dirty="0">
                <a:latin typeface="微软雅黑" panose="020B0503020204020204" pitchFamily="34" charset="-122"/>
                <a:ea typeface="微软雅黑" panose="020B0503020204020204" pitchFamily="34" charset="-122"/>
              </a:rPr>
              <a:t>__</a:t>
            </a:r>
            <a:r>
              <a:rPr lang="en-US" altLang="zh-CN" sz="2000" b="1" dirty="0">
                <a:latin typeface="微软雅黑" panose="020B0503020204020204" pitchFamily="34" charset="-122"/>
                <a:ea typeface="微软雅黑" panose="020B0503020204020204" pitchFamily="34" charset="-122"/>
              </a:rPr>
              <a:t>global__</a:t>
            </a:r>
            <a:r>
              <a:rPr lang="zh-CN" altLang="zh-CN" sz="2000" dirty="0">
                <a:latin typeface="微软雅黑" panose="020B0503020204020204" pitchFamily="34" charset="-122"/>
                <a:ea typeface="微软雅黑" panose="020B0503020204020204" pitchFamily="34" charset="-122"/>
              </a:rPr>
              <a:t>。内核函数返回值只能是</a:t>
            </a:r>
            <a:r>
              <a:rPr lang="en-US" altLang="zh-CN" sz="2000" dirty="0">
                <a:latin typeface="微软雅黑" panose="020B0503020204020204" pitchFamily="34" charset="-122"/>
                <a:ea typeface="微软雅黑" panose="020B0503020204020204" pitchFamily="34" charset="-122"/>
              </a:rPr>
              <a:t>void</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定义格式：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rPr>
              <a:t>__global__ void </a:t>
            </a:r>
            <a:r>
              <a:rPr lang="zh-CN" altLang="en-US" sz="2000" dirty="0">
                <a:solidFill>
                  <a:srgbClr val="C00000"/>
                </a:solidFill>
                <a:latin typeface="微软雅黑" panose="020B0503020204020204" pitchFamily="34" charset="-122"/>
                <a:ea typeface="微软雅黑" panose="020B0503020204020204" pitchFamily="34" charset="-122"/>
              </a:rPr>
              <a:t>函数名（参数</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程序指令集合</a:t>
            </a:r>
            <a:r>
              <a:rPr lang="en-US" altLang="zh-CN" sz="2000" dirty="0">
                <a:solidFill>
                  <a:srgbClr val="C00000"/>
                </a:solidFill>
                <a:latin typeface="微软雅黑" panose="020B0503020204020204" pitchFamily="34" charset="-122"/>
                <a:ea typeface="微软雅黑" panose="020B0503020204020204" pitchFamily="34" charset="-122"/>
              </a:rPr>
              <a:t>   }</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主函数调用的格式：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           函数名</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&lt;&lt;&lt;</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blocksPerGrid</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threadsPerBock</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&gt;&gt;&gt;</a:t>
            </a:r>
            <a:r>
              <a:rPr lang="zh-CN" altLang="en-US"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（参数</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latin typeface="微软雅黑" panose="020B0503020204020204" pitchFamily="34" charset="-122"/>
                <a:ea typeface="微软雅黑" panose="020B0503020204020204" pitchFamily="34" charset="-122"/>
                <a:cs typeface="宋体" panose="02010600030101010101" pitchFamily="2" charset="-122"/>
              </a:rPr>
              <a:t>blocksPerGrid</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：每个网格中进程块的排布方式（可以采用</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维或</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latin typeface="微软雅黑" panose="020B0503020204020204" pitchFamily="34" charset="-122"/>
                <a:ea typeface="微软雅黑" panose="020B0503020204020204" pitchFamily="34" charset="-122"/>
                <a:cs typeface="宋体" panose="02010600030101010101" pitchFamily="2" charset="-122"/>
              </a:rPr>
              <a:t>threadsPerBock</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：每个进程块中进程的排布方式（可以采用</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维或</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a:t>
            </a:r>
            <a:endParaRPr kumimoji="1"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1025" y="953135"/>
            <a:ext cx="11023595" cy="5612498"/>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2.6 </a:t>
            </a:r>
            <a:r>
              <a:rPr lang="zh-CN" altLang="zh-CN" sz="2400" b="1" dirty="0">
                <a:latin typeface="微软雅黑" panose="020B0503020204020204" pitchFamily="34" charset="-122"/>
                <a:ea typeface="微软雅黑" panose="020B0503020204020204" pitchFamily="34" charset="-122"/>
              </a:rPr>
              <a:t>内核函数</a:t>
            </a:r>
            <a:r>
              <a:rPr lang="en-US" altLang="zh-CN" sz="2400" b="1" dirty="0">
                <a:latin typeface="微软雅黑" panose="020B0503020204020204" pitchFamily="34" charset="-122"/>
                <a:ea typeface="微软雅黑" panose="020B0503020204020204" pitchFamily="34" charset="-122"/>
              </a:rPr>
              <a:t>(Kernels)</a:t>
            </a:r>
            <a:endParaRPr lang="en-US" altLang="zh-CN" dirty="0"/>
          </a:p>
          <a:p>
            <a:pPr>
              <a:lnSpc>
                <a:spcPts val="3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多个</a:t>
            </a:r>
            <a:r>
              <a:rPr lang="en-GB" altLang="zh-CN" sz="2000" dirty="0">
                <a:latin typeface="微软雅黑" panose="020B0503020204020204" pitchFamily="34" charset="-122"/>
                <a:ea typeface="微软雅黑" panose="020B0503020204020204" pitchFamily="34" charset="-122"/>
              </a:rPr>
              <a:t>thread</a:t>
            </a:r>
            <a:r>
              <a:rPr lang="zh-CN" altLang="en-US" sz="2000" dirty="0">
                <a:latin typeface="微软雅黑" panose="020B0503020204020204" pitchFamily="34" charset="-122"/>
                <a:ea typeface="微软雅黑" panose="020B0503020204020204" pitchFamily="34" charset="-122"/>
              </a:rPr>
              <a:t>集结成一个</a:t>
            </a:r>
            <a:r>
              <a:rPr lang="en-GB" altLang="zh-CN" sz="2000" dirty="0">
                <a:latin typeface="微软雅黑" panose="020B0503020204020204" pitchFamily="34" charset="-122"/>
                <a:ea typeface="微软雅黑" panose="020B0503020204020204" pitchFamily="34" charset="-122"/>
              </a:rPr>
              <a:t>block</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多个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集结成一个</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一个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里面的线程数，以及一个</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里面的</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数完全是由编程人员去决定的，但是数量的多少和排布方式会根据不同问题产生不同的效果，同时会影响到运行的效率，所以这是</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优化速度的一个关键因素。（</a:t>
            </a:r>
            <a:r>
              <a:rPr lang="zh-CN" altLang="en-US" sz="2000" dirty="0">
                <a:solidFill>
                  <a:srgbClr val="FF0000"/>
                </a:solidFill>
                <a:latin typeface="微软雅黑" panose="020B0503020204020204" pitchFamily="34" charset="-122"/>
                <a:ea typeface="微软雅黑" panose="020B0503020204020204" pitchFamily="34" charset="-122"/>
              </a:rPr>
              <a:t>计算线程和数据的对应关系也不同！！！</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里面的</a:t>
            </a:r>
            <a:r>
              <a:rPr lang="en-GB" altLang="zh-CN" sz="2000" dirty="0">
                <a:latin typeface="微软雅黑" panose="020B0503020204020204" pitchFamily="34" charset="-122"/>
                <a:ea typeface="微软雅黑" panose="020B0503020204020204" pitchFamily="34" charset="-122"/>
              </a:rPr>
              <a:t>thread</a:t>
            </a:r>
            <a:r>
              <a:rPr lang="zh-CN" altLang="en-US" sz="2000" dirty="0">
                <a:latin typeface="微软雅黑" panose="020B0503020204020204" pitchFamily="34" charset="-122"/>
                <a:ea typeface="微软雅黑" panose="020B0503020204020204" pitchFamily="34" charset="-122"/>
              </a:rPr>
              <a:t>可以以</a:t>
            </a:r>
            <a:r>
              <a:rPr lang="en-US" altLang="zh-CN" sz="2000" dirty="0">
                <a:latin typeface="微软雅黑" panose="020B0503020204020204" pitchFamily="34" charset="-122"/>
                <a:ea typeface="微软雅黑" panose="020B0503020204020204" pitchFamily="34" charset="-122"/>
              </a:rPr>
              <a:t>1</a:t>
            </a:r>
            <a:r>
              <a:rPr lang="en-GB" altLang="zh-CN" sz="2000" dirty="0">
                <a:latin typeface="微软雅黑" panose="020B0503020204020204" pitchFamily="34" charset="-122"/>
                <a:ea typeface="微软雅黑" panose="020B0503020204020204" pitchFamily="34" charset="-122"/>
              </a:rPr>
              <a:t>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2d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3d</a:t>
            </a:r>
            <a:r>
              <a:rPr lang="zh-CN" altLang="en-US" sz="2000" dirty="0">
                <a:latin typeface="微软雅黑" panose="020B0503020204020204" pitchFamily="34" charset="-122"/>
                <a:ea typeface="微软雅黑" panose="020B0503020204020204" pitchFamily="34" charset="-122"/>
              </a:rPr>
              <a:t>的方式进行排布；</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里面的</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也可以以</a:t>
            </a:r>
            <a:r>
              <a:rPr lang="en-US" altLang="zh-CN" sz="2000" dirty="0">
                <a:latin typeface="微软雅黑" panose="020B0503020204020204" pitchFamily="34" charset="-122"/>
                <a:ea typeface="微软雅黑" panose="020B0503020204020204" pitchFamily="34" charset="-122"/>
              </a:rPr>
              <a:t>1</a:t>
            </a:r>
            <a:r>
              <a:rPr lang="en-GB" altLang="zh-CN" sz="2000" dirty="0">
                <a:latin typeface="微软雅黑" panose="020B0503020204020204" pitchFamily="34" charset="-122"/>
                <a:ea typeface="微软雅黑" panose="020B0503020204020204" pitchFamily="34" charset="-122"/>
              </a:rPr>
              <a:t>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2d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3d</a:t>
            </a:r>
            <a:r>
              <a:rPr lang="zh-CN" altLang="en-US" sz="2000" dirty="0">
                <a:latin typeface="微软雅黑" panose="020B0503020204020204" pitchFamily="34" charset="-122"/>
                <a:ea typeface="微软雅黑" panose="020B0503020204020204" pitchFamily="34" charset="-122"/>
              </a:rPr>
              <a:t>的方式进行排布。</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 每个核函数都可以通过预定义的变量名称去访问各个线程，如</a:t>
            </a:r>
            <a:r>
              <a:rPr lang="en-GB" altLang="zh-CN" sz="2000" dirty="0" err="1">
                <a:latin typeface="微软雅黑" panose="020B0503020204020204" pitchFamily="34" charset="-122"/>
                <a:ea typeface="微软雅黑" panose="020B0503020204020204" pitchFamily="34" charset="-122"/>
              </a:rPr>
              <a:t>threadIdx</a:t>
            </a: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blockIdx,blockDim</a:t>
            </a: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gridDim</a:t>
            </a:r>
            <a:r>
              <a:rPr lang="zh-CN" altLang="en-GB"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(.x, .y)</a:t>
            </a:r>
            <a:r>
              <a:rPr lang="zh-CN" altLang="en-GB" sz="2000" dirty="0">
                <a:latin typeface="微软雅黑" panose="020B0503020204020204" pitchFamily="34" charset="-122"/>
                <a:ea typeface="微软雅黑" panose="020B0503020204020204" pitchFamily="34" charset="-122"/>
              </a:rPr>
              <a:t>分量</a:t>
            </a:r>
            <a:r>
              <a:rPr lang="zh-CN" altLang="en-US"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 线程块，网格的设定需要用</a:t>
            </a:r>
            <a:r>
              <a:rPr lang="en-US" altLang="zh-CN" sz="2000" dirty="0">
                <a:latin typeface="微软雅黑" panose="020B0503020204020204" pitchFamily="34" charset="-122"/>
                <a:ea typeface="微软雅黑" panose="020B0503020204020204" pitchFamily="34" charset="-122"/>
              </a:rPr>
              <a:t>&lt;&lt;&lt; 𝑔𝑟𝑖𝑑 𝑠𝑒𝑡, 𝑏𝑙𝑜𝑐𝑘 𝑠𝑒𝑡 &gt;&gt;&gt;</a:t>
            </a:r>
            <a:r>
              <a:rPr lang="zh-CN" altLang="en-US" sz="2000" dirty="0">
                <a:latin typeface="微软雅黑" panose="020B0503020204020204" pitchFamily="34" charset="-122"/>
                <a:ea typeface="微软雅黑" panose="020B0503020204020204" pitchFamily="34" charset="-122"/>
              </a:rPr>
              <a:t>括起来。</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 内建类型</a:t>
            </a:r>
            <a:r>
              <a:rPr lang="en-GB" altLang="zh-CN" sz="2000" dirty="0">
                <a:latin typeface="微软雅黑" panose="020B0503020204020204" pitchFamily="34" charset="-122"/>
                <a:ea typeface="微软雅黑" panose="020B0503020204020204" pitchFamily="34" charset="-122"/>
              </a:rPr>
              <a:t>dim3</a:t>
            </a:r>
            <a:r>
              <a:rPr lang="zh-CN" altLang="en-US" sz="2000" dirty="0">
                <a:latin typeface="微软雅黑" panose="020B0503020204020204" pitchFamily="34" charset="-122"/>
                <a:ea typeface="微软雅黑" panose="020B0503020204020204" pitchFamily="34" charset="-122"/>
              </a:rPr>
              <a:t>可以设定</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或</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里面二维、三维的结构模型，如</a:t>
            </a:r>
            <a:r>
              <a:rPr lang="en-GB" altLang="zh-CN" sz="2000" dirty="0">
                <a:latin typeface="微软雅黑" panose="020B0503020204020204" pitchFamily="34" charset="-122"/>
                <a:ea typeface="微软雅黑" panose="020B0503020204020204" pitchFamily="34" charset="-122"/>
              </a:rPr>
              <a:t>dim3 BLOCKs(2,2)</a:t>
            </a:r>
            <a:endParaRPr lang="en-GB"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 核函数前面需要加</a:t>
            </a:r>
            <a:r>
              <a:rPr lang="en-US" altLang="zh-CN" sz="2000" dirty="0">
                <a:latin typeface="微软雅黑" panose="020B0503020204020204" pitchFamily="34" charset="-122"/>
                <a:ea typeface="微软雅黑" panose="020B0503020204020204" pitchFamily="34" charset="-122"/>
              </a:rPr>
              <a:t>__</a:t>
            </a:r>
            <a:r>
              <a:rPr lang="zh-CN" altLang="en-US" sz="2000" dirty="0">
                <a:latin typeface="微软雅黑" panose="020B0503020204020204" pitchFamily="34" charset="-122"/>
                <a:ea typeface="微软雅黑" panose="020B0503020204020204" pitchFamily="34" charset="-122"/>
              </a:rPr>
              <a:t>𝑔𝑙𝑜𝑏𝑎𝑙</a:t>
            </a:r>
            <a:r>
              <a:rPr lang="en-US" altLang="zh-CN" sz="2000" dirty="0">
                <a:latin typeface="微软雅黑" panose="020B0503020204020204" pitchFamily="34" charset="-122"/>
                <a:ea typeface="微软雅黑" panose="020B0503020204020204" pitchFamily="34" charset="-122"/>
              </a:rPr>
              <a:t>__</a:t>
            </a:r>
            <a:r>
              <a:rPr lang="zh-CN" altLang="en-US" sz="2000" dirty="0">
                <a:latin typeface="微软雅黑" panose="020B0503020204020204" pitchFamily="34" charset="-122"/>
                <a:ea typeface="微软雅黑" panose="020B0503020204020204" pitchFamily="34" charset="-122"/>
              </a:rPr>
              <a:t> 进行限定，并且必须是没有返回值的</a:t>
            </a:r>
            <a:r>
              <a:rPr lang="en-GB" altLang="zh-CN" sz="2000" dirty="0">
                <a:latin typeface="微软雅黑" panose="020B0503020204020204" pitchFamily="34" charset="-122"/>
                <a:ea typeface="微软雅黑" panose="020B0503020204020204" pitchFamily="34" charset="-122"/>
              </a:rPr>
              <a:t>void</a:t>
            </a:r>
            <a:r>
              <a:rPr lang="zh-CN" altLang="en-US" sz="2000" dirty="0">
                <a:latin typeface="微软雅黑" panose="020B0503020204020204" pitchFamily="34" charset="-122"/>
                <a:ea typeface="微软雅黑" panose="020B0503020204020204" pitchFamily="34" charset="-122"/>
              </a:rPr>
              <a:t>函数</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 主机端函数可以是</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的，但是</a:t>
            </a:r>
            <a:r>
              <a:rPr lang="en-GB" altLang="zh-CN" sz="2000" dirty="0">
                <a:latin typeface="微软雅黑" panose="020B0503020204020204" pitchFamily="34" charset="-122"/>
                <a:ea typeface="微软雅黑" panose="020B0503020204020204" pitchFamily="34" charset="-122"/>
              </a:rPr>
              <a:t>kernel</a:t>
            </a:r>
            <a:r>
              <a:rPr lang="zh-CN" altLang="en-US" sz="2000" dirty="0">
                <a:latin typeface="微软雅黑" panose="020B0503020204020204" pitchFamily="34" charset="-122"/>
                <a:ea typeface="微软雅黑" panose="020B0503020204020204" pitchFamily="34" charset="-122"/>
              </a:rPr>
              <a:t>中必须是</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的，而且很多</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中字符串相关的函数在目前来说都不能使用。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2706" y="1629562"/>
            <a:ext cx="5278419" cy="4734461"/>
          </a:xfrm>
          <a:prstGeom prst="rect">
            <a:avLst/>
          </a:prstGeom>
        </p:spPr>
      </p:pic>
      <p:sp>
        <p:nvSpPr>
          <p:cNvPr id="8" name="Rectangle 4"/>
          <p:cNvSpPr>
            <a:spLocks noChangeArrowheads="1"/>
          </p:cNvSpPr>
          <p:nvPr/>
        </p:nvSpPr>
        <p:spPr bwMode="auto">
          <a:xfrm>
            <a:off x="6096000" y="1810322"/>
            <a:ext cx="593104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threadIdx.x</a:t>
            </a:r>
            <a:r>
              <a:rPr kumimoji="0" lang="zh-CN" altLang="en-US" sz="2000" b="0" i="0" u="none" strike="noStrike" cap="none" normalizeH="0" baseline="0" dirty="0">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 </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是线程所处线程块中的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。本例中定义的是</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维排布，</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即为线程的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中的每个线程都会执行相同的</a:t>
            </a:r>
            <a:r>
              <a:rPr lang="en-US" altLang="zh-CN" sz="2000" dirty="0" err="1">
                <a:latin typeface="微软雅黑" panose="020B0503020204020204" pitchFamily="34" charset="-122"/>
                <a:ea typeface="微软雅黑" panose="020B0503020204020204" pitchFamily="34" charset="-122"/>
              </a:rPr>
              <a:t>VecAdd</a:t>
            </a:r>
            <a:r>
              <a:rPr lang="zh-CN" altLang="zh-CN" sz="2000" dirty="0">
                <a:latin typeface="微软雅黑" panose="020B0503020204020204" pitchFamily="34" charset="-122"/>
                <a:ea typeface="微软雅黑" panose="020B0503020204020204" pitchFamily="34" charset="-122"/>
              </a:rPr>
              <a:t>函数，因此不同的线程需要使用自己独有的</a:t>
            </a:r>
            <a:r>
              <a:rPr lang="en-US" altLang="zh-CN" sz="2000" dirty="0">
                <a:latin typeface="微软雅黑" panose="020B0503020204020204" pitchFamily="34" charset="-122"/>
                <a:ea typeface="微软雅黑" panose="020B0503020204020204" pitchFamily="34" charset="-122"/>
              </a:rPr>
              <a:t>ID</a:t>
            </a:r>
            <a:r>
              <a:rPr lang="zh-CN" altLang="zh-CN" sz="2000" dirty="0">
                <a:latin typeface="微软雅黑" panose="020B0503020204020204" pitchFamily="34" charset="-122"/>
                <a:ea typeface="微软雅黑" panose="020B0503020204020204" pitchFamily="34" charset="-122"/>
              </a:rPr>
              <a:t>来区分彼此，来获取不同的数据。</a:t>
            </a: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这就是</a:t>
            </a:r>
            <a:r>
              <a:rPr lang="en-US" altLang="zh-CN" sz="2000" dirty="0">
                <a:latin typeface="微软雅黑" panose="020B0503020204020204" pitchFamily="34" charset="-122"/>
                <a:ea typeface="微软雅黑" panose="020B0503020204020204" pitchFamily="34" charset="-122"/>
              </a:rPr>
              <a:t>SIMT</a:t>
            </a:r>
            <a:r>
              <a:rPr lang="zh-CN" altLang="zh-CN" sz="2000" dirty="0">
                <a:latin typeface="微软雅黑" panose="020B0503020204020204" pitchFamily="34" charset="-122"/>
                <a:ea typeface="微软雅黑" panose="020B0503020204020204" pitchFamily="34" charset="-122"/>
              </a:rPr>
              <a:t>的概念，即“相同指令，不同线程”。</a:t>
            </a:r>
            <a:endParaRPr lang="zh-CN"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main()</a:t>
            </a:r>
            <a:r>
              <a:rPr lang="zh-CN" altLang="zh-CN" sz="2000" dirty="0">
                <a:latin typeface="微软雅黑" panose="020B0503020204020204" pitchFamily="34" charset="-122"/>
                <a:ea typeface="微软雅黑" panose="020B0503020204020204" pitchFamily="34" charset="-122"/>
              </a:rPr>
              <a:t>函数中，</a:t>
            </a:r>
            <a:r>
              <a:rPr lang="en-US" altLang="zh-CN" sz="2000" dirty="0" err="1">
                <a:latin typeface="微软雅黑" panose="020B0503020204020204" pitchFamily="34" charset="-122"/>
                <a:ea typeface="微软雅黑" panose="020B0503020204020204" pitchFamily="34" charset="-122"/>
              </a:rPr>
              <a:t>VecAdd</a:t>
            </a:r>
            <a:r>
              <a:rPr lang="zh-CN" altLang="zh-CN" sz="2000" dirty="0">
                <a:latin typeface="微软雅黑" panose="020B0503020204020204" pitchFamily="34" charset="-122"/>
                <a:ea typeface="微软雅黑" panose="020B0503020204020204" pitchFamily="34" charset="-122"/>
              </a:rPr>
              <a:t>函数的调用使用了 </a:t>
            </a: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&lt;&lt;&lt;</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blocksPerGrid</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threadsPerBock</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&gt;&gt;&gt;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关键字</a:t>
            </a: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这是调用内核函数所独有的。程序员通过该关键字，制定网格中线程块和线程的排布方式。 </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672706" y="1130002"/>
            <a:ext cx="9185528" cy="499560"/>
          </a:xfrm>
          <a:prstGeom prst="rect">
            <a:avLst/>
          </a:prstGeom>
          <a:noFill/>
        </p:spPr>
        <p:txBody>
          <a:bodyPr wrap="none" rtlCol="0" anchor="ct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例</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一段简单的内核函数，用于求两个数组的和</a:t>
            </a:r>
            <a:r>
              <a:rPr lang="zh-CN" altLang="en-US" sz="2000" b="1" dirty="0">
                <a:latin typeface="微软雅黑" panose="020B0503020204020204" pitchFamily="34" charset="-122"/>
                <a:ea typeface="微软雅黑" panose="020B0503020204020204" pitchFamily="34" charset="-122"/>
              </a:rPr>
              <a:t>。假设数组元素小于</a:t>
            </a:r>
            <a:r>
              <a:rPr lang="en-US" altLang="zh-CN" sz="2000" b="1" dirty="0">
                <a:latin typeface="微软雅黑" panose="020B0503020204020204" pitchFamily="34" charset="-122"/>
                <a:ea typeface="微软雅黑" panose="020B0503020204020204" pitchFamily="34" charset="-122"/>
              </a:rPr>
              <a:t>1024</a:t>
            </a:r>
            <a:r>
              <a:rPr lang="zh-CN" altLang="en-US" sz="2000" b="1" dirty="0">
                <a:latin typeface="微软雅黑" panose="020B0503020204020204" pitchFamily="34" charset="-122"/>
                <a:ea typeface="微软雅黑" panose="020B0503020204020204" pitchFamily="34" charset="-122"/>
              </a:rPr>
              <a:t>个。</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9486" y="1673559"/>
            <a:ext cx="9291794" cy="3532817"/>
          </a:xfrm>
          <a:prstGeom prst="rect">
            <a:avLst/>
          </a:prstGeom>
        </p:spPr>
      </p:pic>
      <p:sp>
        <p:nvSpPr>
          <p:cNvPr id="4" name="文本框 3"/>
          <p:cNvSpPr txBox="1"/>
          <p:nvPr/>
        </p:nvSpPr>
        <p:spPr>
          <a:xfrm>
            <a:off x="852667" y="1097184"/>
            <a:ext cx="8781571" cy="497957"/>
          </a:xfrm>
          <a:prstGeom prst="rect">
            <a:avLst/>
          </a:prstGeom>
          <a:noFill/>
        </p:spPr>
        <p:txBody>
          <a:bodyPr wrap="none" rtlCol="0" anchor="ctr">
            <a:spAutoFit/>
          </a:bodyPr>
          <a:lstStyle/>
          <a:p>
            <a:pPr>
              <a:lnSpc>
                <a:spcPct val="120000"/>
              </a:lnSpc>
            </a:pPr>
            <a:r>
              <a:rPr lang="zh-CN" altLang="zh-CN" sz="2400" b="1" dirty="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数组</a:t>
            </a:r>
            <a:r>
              <a:rPr lang="zh-CN" altLang="zh-CN" sz="2400" b="1" dirty="0">
                <a:latin typeface="微软雅黑" panose="020B0503020204020204" pitchFamily="34" charset="-122"/>
                <a:ea typeface="微软雅黑" panose="020B0503020204020204" pitchFamily="34" charset="-122"/>
              </a:rPr>
              <a:t>大于</a:t>
            </a:r>
            <a:r>
              <a:rPr lang="en-US" altLang="zh-CN" sz="2400" b="1" dirty="0">
                <a:latin typeface="微软雅黑" panose="020B0503020204020204" pitchFamily="34" charset="-122"/>
                <a:ea typeface="微软雅黑" panose="020B0503020204020204" pitchFamily="34" charset="-122"/>
              </a:rPr>
              <a:t>1024</a:t>
            </a:r>
            <a:r>
              <a:rPr lang="zh-CN" altLang="en-US" sz="2400" b="1" dirty="0">
                <a:latin typeface="微软雅黑" panose="020B0503020204020204" pitchFamily="34" charset="-122"/>
                <a:ea typeface="微软雅黑" panose="020B0503020204020204" pitchFamily="34" charset="-122"/>
              </a:rPr>
              <a:t>个元素，</a:t>
            </a:r>
            <a:r>
              <a:rPr lang="zh-CN" altLang="zh-CN" sz="2400" b="1" dirty="0">
                <a:latin typeface="微软雅黑" panose="020B0503020204020204" pitchFamily="34" charset="-122"/>
                <a:ea typeface="微软雅黑" panose="020B0503020204020204" pitchFamily="34" charset="-122"/>
              </a:rPr>
              <a:t>应该采用多个线程块</a:t>
            </a:r>
            <a:r>
              <a:rPr lang="en-US" altLang="zh-CN" sz="2400" b="1" dirty="0">
                <a:latin typeface="微软雅黑" panose="020B0503020204020204" pitchFamily="34" charset="-122"/>
                <a:ea typeface="微软雅黑" panose="020B0503020204020204" pitchFamily="34" charset="-122"/>
              </a:rPr>
              <a:t>N/256</a:t>
            </a:r>
            <a:r>
              <a:rPr lang="zh-CN" altLang="en-US" sz="2400" b="1" dirty="0">
                <a:latin typeface="微软雅黑" panose="020B0503020204020204" pitchFamily="34" charset="-122"/>
                <a:ea typeface="微软雅黑" panose="020B0503020204020204" pitchFamily="34" charset="-122"/>
              </a:rPr>
              <a:t>解决</a:t>
            </a:r>
            <a:r>
              <a:rPr lang="zh-CN" altLang="zh-CN" sz="2400" b="1" dirty="0">
                <a:latin typeface="微软雅黑" panose="020B0503020204020204" pitchFamily="34" charset="-122"/>
                <a:ea typeface="微软雅黑" panose="020B0503020204020204" pitchFamily="34" charset="-122"/>
              </a:rPr>
              <a:t> </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39906" y="5167455"/>
            <a:ext cx="8558473" cy="961225"/>
          </a:xfrm>
          <a:prstGeom prst="rect">
            <a:avLst/>
          </a:prstGeom>
          <a:noFill/>
        </p:spPr>
        <p:txBody>
          <a:bodyPr wrap="square" rtlCol="0" anchor="ctr">
            <a:spAutoFit/>
          </a:bodyPr>
          <a:lstStyle/>
          <a:p>
            <a:pPr>
              <a:lnSpc>
                <a:spcPct val="150000"/>
              </a:lnSpc>
            </a:pPr>
            <a:r>
              <a:rPr kumimoji="1" lang="en-US" altLang="zh-CN" sz="2000" b="1" dirty="0" err="1">
                <a:solidFill>
                  <a:schemeClr val="tx1">
                    <a:lumMod val="75000"/>
                    <a:lumOff val="25000"/>
                  </a:schemeClr>
                </a:solidFill>
                <a:latin typeface="微软雅黑" panose="020B0503020204020204" pitchFamily="34" charset="-122"/>
                <a:ea typeface="微软雅黑" panose="020B0503020204020204" pitchFamily="34" charset="-122"/>
              </a:rPr>
              <a:t>blockIdx.x</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表示此线程所在线程块的</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方向的</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ID</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en-US" altLang="zh-CN" sz="2000" b="1" dirty="0" err="1">
                <a:solidFill>
                  <a:schemeClr val="tx1">
                    <a:lumMod val="75000"/>
                    <a:lumOff val="25000"/>
                  </a:schemeClr>
                </a:solidFill>
                <a:latin typeface="微软雅黑" panose="020B0503020204020204" pitchFamily="34" charset="-122"/>
                <a:ea typeface="微软雅黑" panose="020B0503020204020204" pitchFamily="34" charset="-122"/>
              </a:rPr>
              <a:t>blockDim.x</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表示每个线程块</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方向包含的线程数</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7086" y="1017760"/>
            <a:ext cx="5195653" cy="499560"/>
          </a:xfrm>
          <a:prstGeom prst="rect">
            <a:avLst/>
          </a:prstGeom>
          <a:noFill/>
        </p:spPr>
        <p:txBody>
          <a:bodyPr wrap="none" rtlCol="0" anchor="ct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例</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一个</a:t>
            </a:r>
            <a:r>
              <a:rPr lang="en-US" altLang="zh-CN" sz="2000" b="1" dirty="0">
                <a:latin typeface="微软雅黑" panose="020B0503020204020204" pitchFamily="34" charset="-122"/>
                <a:ea typeface="微软雅黑" panose="020B0503020204020204" pitchFamily="34" charset="-122"/>
              </a:rPr>
              <a:t>2</a:t>
            </a:r>
            <a:r>
              <a:rPr lang="zh-CN" altLang="zh-CN" sz="2000" b="1" dirty="0">
                <a:latin typeface="微软雅黑" panose="020B0503020204020204" pitchFamily="34" charset="-122"/>
                <a:ea typeface="微软雅黑" panose="020B0503020204020204" pitchFamily="34" charset="-122"/>
              </a:rPr>
              <a:t>维排布的例子，用于做矩阵加法 </a:t>
            </a:r>
            <a:endParaRPr lang="en-US" altLang="zh-CN" sz="20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8807" y="1517320"/>
            <a:ext cx="9543079" cy="3463511"/>
          </a:xfrm>
          <a:prstGeom prst="rect">
            <a:avLst/>
          </a:prstGeom>
        </p:spPr>
      </p:pic>
      <p:sp>
        <p:nvSpPr>
          <p:cNvPr id="4" name="文本框 3"/>
          <p:cNvSpPr txBox="1"/>
          <p:nvPr/>
        </p:nvSpPr>
        <p:spPr>
          <a:xfrm>
            <a:off x="848807" y="5499100"/>
            <a:ext cx="184731" cy="394147"/>
          </a:xfrm>
          <a:prstGeom prst="rect">
            <a:avLst/>
          </a:prstGeom>
          <a:noFill/>
        </p:spPr>
        <p:txBody>
          <a:bodyPr wrap="none" rtlCol="0" anchor="ctr">
            <a:spAutoFit/>
          </a:bodyPr>
          <a:lstStyle/>
          <a:p>
            <a:pPr>
              <a:lnSpc>
                <a:spcPct val="120000"/>
              </a:lnSpc>
            </a:pPr>
            <a:endParaRPr kumimoji="1" lang="zh-CN" altLang="en-US" dirty="0">
              <a:solidFill>
                <a:schemeClr val="tx1">
                  <a:lumMod val="75000"/>
                  <a:lumOff val="25000"/>
                </a:schemeClr>
              </a:solidFill>
            </a:endParaRPr>
          </a:p>
        </p:txBody>
      </p:sp>
      <p:sp>
        <p:nvSpPr>
          <p:cNvPr id="15" name="Rectangle 1"/>
          <p:cNvSpPr>
            <a:spLocks noChangeArrowheads="1"/>
          </p:cNvSpPr>
          <p:nvPr/>
        </p:nvSpPr>
        <p:spPr bwMode="auto">
          <a:xfrm>
            <a:off x="513385" y="4980831"/>
            <a:ext cx="10829808" cy="142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5400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当排布不使用1维时，需要使用</a:t>
            </a:r>
            <a:r>
              <a:rPr kumimoji="0" lang="zh-CN" altLang="zh-CN" sz="2000" b="0" i="0" u="none" strike="noStrike" cap="none" normalizeH="0" baseline="0" dirty="0">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dim3</a:t>
            </a:r>
            <a:r>
              <a:rPr kumimoji="0" lang="zh-CN"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数据类型。该程序每个线程块中线程为16x16排布。</a:t>
            </a:r>
            <a:endPar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在内核函数中，</a:t>
            </a:r>
            <a:r>
              <a:rPr kumimoji="0" lang="en-US" altLang="zh-CN" sz="2000" b="0" i="0" u="none" strike="noStrike" cap="none" normalizeH="0" baseline="0" dirty="0" err="1">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j</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cap="none" normalizeH="0" baseline="0" dirty="0" err="1">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blockDim</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代表当前线程块的尺寸。</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注意：</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方向为矩阵的列，</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方向为矩阵的行。</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9510" y="953135"/>
            <a:ext cx="10158550" cy="1515223"/>
          </a:xfrm>
          <a:prstGeom prst="rect">
            <a:avLst/>
          </a:prstGeom>
          <a:noFill/>
        </p:spPr>
        <p:txBody>
          <a:bodyPr wrap="none" rtlCol="0" anchor="ctr">
            <a:spAutoFit/>
          </a:bodyPr>
          <a:lstStyle/>
          <a:p>
            <a:pPr>
              <a:lnSpc>
                <a:spcPct val="150000"/>
              </a:lnSpc>
            </a:pPr>
            <a:r>
              <a:rPr lang="zh-CN" altLang="zh-CN" b="1" dirty="0"/>
              <a:t> </a:t>
            </a:r>
            <a:r>
              <a:rPr lang="en-US" altLang="zh-CN" sz="2400" b="1" dirty="0">
                <a:latin typeface="微软雅黑" panose="020B0503020204020204" pitchFamily="34" charset="-122"/>
                <a:ea typeface="微软雅黑" panose="020B0503020204020204" pitchFamily="34" charset="-122"/>
              </a:rPr>
              <a:t>2.7</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内存层级</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同</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一样，</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也有不同层级的内存。越靠近核心的内存速度越快，但容量越小；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反之，越远离核心的内存速度越慢，但容量较大。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Rectangle 3"/>
          <p:cNvSpPr>
            <a:spLocks noChangeArrowheads="1"/>
          </p:cNvSpPr>
          <p:nvPr/>
        </p:nvSpPr>
        <p:spPr bwMode="auto">
          <a:xfrm>
            <a:off x="968187" y="2579482"/>
            <a:ext cx="2741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8194" name="Picture 2"/>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968187" y="2468358"/>
            <a:ext cx="9133243" cy="4054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310626"/>
            <a:ext cx="10305826" cy="5116209"/>
          </a:xfrm>
          <a:prstGeom prst="rect">
            <a:avLst/>
          </a:prstGeom>
          <a:noFill/>
        </p:spPr>
        <p:txBody>
          <a:bodyPr wrap="square" rtlCol="0" anchor="ct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主机端内存</a:t>
            </a:r>
            <a:r>
              <a:rPr lang="en-US" altLang="zh-CN" sz="2000" b="1" dirty="0">
                <a:solidFill>
                  <a:srgbClr val="C00000"/>
                </a:solidFill>
                <a:latin typeface="微软雅黑" panose="020B0503020204020204" pitchFamily="34" charset="-122"/>
                <a:ea typeface="微软雅黑" panose="020B0503020204020204" pitchFamily="34" charset="-122"/>
              </a:rPr>
              <a:t>(host memory)</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指的就是我们常说的内存</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一般主机端内存通过</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总线与设备端内存交换数据。数据交换的速度等于</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总线的速度。</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en-US" sz="2000" b="1" dirty="0">
                <a:solidFill>
                  <a:srgbClr val="C00000"/>
                </a:solidFill>
                <a:latin typeface="微软雅黑" panose="020B0503020204020204" pitchFamily="34" charset="-122"/>
                <a:ea typeface="微软雅黑" panose="020B0503020204020204" pitchFamily="34" charset="-122"/>
              </a:rPr>
              <a:t>的</a:t>
            </a:r>
            <a:r>
              <a:rPr lang="zh-CN" altLang="zh-CN" sz="2000" b="1" dirty="0">
                <a:solidFill>
                  <a:srgbClr val="C00000"/>
                </a:solidFill>
                <a:latin typeface="微软雅黑" panose="020B0503020204020204" pitchFamily="34" charset="-122"/>
                <a:ea typeface="微软雅黑" panose="020B0503020204020204" pitchFamily="34" charset="-122"/>
              </a:rPr>
              <a:t>全局内存</a:t>
            </a:r>
            <a:r>
              <a:rPr lang="en-US" altLang="zh-CN" sz="2000" b="1" dirty="0">
                <a:solidFill>
                  <a:srgbClr val="C00000"/>
                </a:solidFill>
                <a:latin typeface="微软雅黑" panose="020B0503020204020204" pitchFamily="34" charset="-122"/>
                <a:ea typeface="微软雅黑" panose="020B0503020204020204" pitchFamily="34" charset="-122"/>
              </a:rPr>
              <a:t>(global memory)</a:t>
            </a: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zh-CN" sz="2000" dirty="0">
                <a:solidFill>
                  <a:srgbClr val="C00000"/>
                </a:solidFill>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常量内存</a:t>
            </a:r>
            <a:r>
              <a:rPr lang="en-US" altLang="zh-CN" sz="2000" b="1" dirty="0">
                <a:solidFill>
                  <a:srgbClr val="C00000"/>
                </a:solidFill>
                <a:latin typeface="微软雅黑" panose="020B0503020204020204" pitchFamily="34" charset="-122"/>
                <a:ea typeface="微软雅黑" panose="020B0503020204020204" pitchFamily="34" charset="-122"/>
              </a:rPr>
              <a:t>(constant memory)</a:t>
            </a:r>
            <a:r>
              <a:rPr lang="zh-CN" altLang="zh-CN" sz="2000" b="1" dirty="0">
                <a:solidFill>
                  <a:srgbClr val="C00000"/>
                </a:solidFill>
                <a:latin typeface="微软雅黑" panose="020B0503020204020204" pitchFamily="34" charset="-122"/>
                <a:ea typeface="微软雅黑" panose="020B0503020204020204" pitchFamily="34" charset="-122"/>
              </a:rPr>
              <a:t>、纹理内存</a:t>
            </a:r>
            <a:r>
              <a:rPr lang="en-US" altLang="zh-CN" sz="2000" b="1" dirty="0">
                <a:solidFill>
                  <a:srgbClr val="C00000"/>
                </a:solidFill>
                <a:latin typeface="微软雅黑" panose="020B0503020204020204" pitchFamily="34" charset="-122"/>
                <a:ea typeface="微软雅黑" panose="020B0503020204020204" pitchFamily="34" charset="-122"/>
              </a:rPr>
              <a:t>(texture memory)</a:t>
            </a:r>
            <a:r>
              <a:rPr lang="zh-CN" altLang="zh-CN" sz="2000" b="1" dirty="0">
                <a:solidFill>
                  <a:srgbClr val="C00000"/>
                </a:solidFill>
                <a:latin typeface="微软雅黑" panose="020B0503020204020204" pitchFamily="34" charset="-122"/>
                <a:ea typeface="微软雅黑" panose="020B0503020204020204" pitchFamily="34" charset="-122"/>
              </a:rPr>
              <a:t>、本地内存</a:t>
            </a:r>
            <a:r>
              <a:rPr lang="en-US" altLang="zh-CN" sz="2000" b="1" dirty="0">
                <a:solidFill>
                  <a:srgbClr val="C00000"/>
                </a:solidFill>
                <a:latin typeface="微软雅黑" panose="020B0503020204020204" pitchFamily="34" charset="-122"/>
                <a:ea typeface="微软雅黑" panose="020B0503020204020204" pitchFamily="34" charset="-122"/>
              </a:rPr>
              <a:t>(local memory)</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都位于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板上，但不在片内。因此速度相对片内内存较慢。常量内存和纹理内存对于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来说是只读的。</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上有</a:t>
            </a:r>
            <a:r>
              <a:rPr lang="en-US" altLang="zh-CN" sz="2000" b="1" dirty="0">
                <a:solidFill>
                  <a:srgbClr val="C00000"/>
                </a:solidFill>
                <a:latin typeface="微软雅黑" panose="020B0503020204020204" pitchFamily="34" charset="-122"/>
                <a:ea typeface="微软雅黑" panose="020B0503020204020204" pitchFamily="34" charset="-122"/>
              </a:rPr>
              <a:t> L2 cache</a:t>
            </a:r>
            <a:r>
              <a:rPr lang="zh-CN" altLang="zh-CN" sz="2000" b="1" dirty="0">
                <a:solidFill>
                  <a:srgbClr val="C00000"/>
                </a:solidFill>
                <a:latin typeface="微软雅黑" panose="020B0503020204020204" pitchFamily="34" charset="-122"/>
                <a:ea typeface="微软雅黑" panose="020B0503020204020204" pitchFamily="34" charset="-122"/>
              </a:rPr>
              <a:t>和</a:t>
            </a:r>
            <a:r>
              <a:rPr lang="en-US" altLang="zh-CN" sz="2000" b="1" dirty="0">
                <a:solidFill>
                  <a:srgbClr val="C00000"/>
                </a:solidFill>
                <a:latin typeface="微软雅黑" panose="020B0503020204020204" pitchFamily="34" charset="-122"/>
                <a:ea typeface="微软雅黑" panose="020B0503020204020204" pitchFamily="34" charset="-122"/>
              </a:rPr>
              <a:t> L1 </a:t>
            </a:r>
            <a:r>
              <a:rPr lang="en-US" altLang="zh-CN" sz="2000" b="1" dirty="0" err="1">
                <a:solidFill>
                  <a:srgbClr val="C00000"/>
                </a:solidFill>
                <a:latin typeface="微软雅黑" panose="020B0503020204020204" pitchFamily="34" charset="-122"/>
                <a:ea typeface="微软雅黑" panose="020B0503020204020204" pitchFamily="34" charset="-122"/>
              </a:rPr>
              <a:t>cahce</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其中</a:t>
            </a:r>
            <a:r>
              <a:rPr lang="en-US" altLang="zh-CN" sz="2000" dirty="0">
                <a:latin typeface="微软雅黑" panose="020B0503020204020204" pitchFamily="34" charset="-122"/>
                <a:ea typeface="微软雅黑" panose="020B0503020204020204" pitchFamily="34" charset="-122"/>
              </a:rPr>
              <a:t>L2 cache</a:t>
            </a:r>
            <a:r>
              <a:rPr lang="zh-CN" altLang="zh-CN" sz="2000" dirty="0">
                <a:latin typeface="微软雅黑" panose="020B0503020204020204" pitchFamily="34" charset="-122"/>
                <a:ea typeface="微软雅黑" panose="020B0503020204020204" pitchFamily="34" charset="-122"/>
              </a:rPr>
              <a:t>为所有流处理器簇</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共享，而</a:t>
            </a:r>
            <a:r>
              <a:rPr lang="en-US" altLang="zh-CN" sz="2000" dirty="0">
                <a:latin typeface="微软雅黑" panose="020B0503020204020204" pitchFamily="34" charset="-122"/>
                <a:ea typeface="微软雅黑" panose="020B0503020204020204" pitchFamily="34" charset="-122"/>
              </a:rPr>
              <a:t>L1 cache</a:t>
            </a:r>
            <a:r>
              <a:rPr lang="zh-CN" altLang="zh-CN" sz="2000" dirty="0">
                <a:latin typeface="微软雅黑" panose="020B0503020204020204" pitchFamily="34" charset="-122"/>
                <a:ea typeface="微软雅黑" panose="020B0503020204020204" pitchFamily="34" charset="-122"/>
              </a:rPr>
              <a:t>为每个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内部共享。这里的</a:t>
            </a:r>
            <a:r>
              <a:rPr lang="en-US" altLang="zh-CN" sz="2000" dirty="0">
                <a:latin typeface="微软雅黑" panose="020B0503020204020204" pitchFamily="34" charset="-122"/>
                <a:ea typeface="微软雅黑" panose="020B0503020204020204" pitchFamily="34" charset="-122"/>
              </a:rPr>
              <a:t>cache</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cache</a:t>
            </a:r>
            <a:r>
              <a:rPr lang="zh-CN" altLang="zh-CN" sz="2000" dirty="0">
                <a:latin typeface="微软雅黑" panose="020B0503020204020204" pitchFamily="34" charset="-122"/>
                <a:ea typeface="微软雅黑" panose="020B0503020204020204" pitchFamily="34" charset="-122"/>
              </a:rPr>
              <a:t>一样，程序员无法对</a:t>
            </a:r>
            <a:r>
              <a:rPr lang="en-US" altLang="zh-CN" sz="2000" dirty="0">
                <a:latin typeface="微软雅黑" panose="020B0503020204020204" pitchFamily="34" charset="-122"/>
                <a:ea typeface="微软雅黑" panose="020B0503020204020204" pitchFamily="34" charset="-122"/>
              </a:rPr>
              <a:t>cache</a:t>
            </a:r>
            <a:r>
              <a:rPr lang="zh-CN" altLang="zh-CN" sz="2000" dirty="0">
                <a:latin typeface="微软雅黑" panose="020B0503020204020204" pitchFamily="34" charset="-122"/>
                <a:ea typeface="微软雅黑" panose="020B0503020204020204" pitchFamily="34" charset="-122"/>
              </a:rPr>
              <a:t>显式操纵。</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67935" y="1065375"/>
            <a:ext cx="11056129" cy="5536772"/>
          </a:xfrm>
          <a:prstGeom prst="rect">
            <a:avLst/>
          </a:prstGeom>
          <a:noFill/>
        </p:spPr>
        <p:txBody>
          <a:bodyPr wrap="square" rtlCol="0" anchor="ct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纹理缓存和常量缓存在</a:t>
            </a:r>
            <a:r>
              <a:rPr lang="en-US" altLang="zh-CN" sz="2000" b="1" dirty="0">
                <a:solidFill>
                  <a:srgbClr val="C00000"/>
                </a:solidFill>
                <a:latin typeface="微软雅黑" panose="020B0503020204020204" pitchFamily="34" charset="-122"/>
                <a:ea typeface="微软雅黑" panose="020B0503020204020204" pitchFamily="34" charset="-122"/>
              </a:rPr>
              <a:t>SM</a:t>
            </a:r>
            <a:r>
              <a:rPr lang="zh-CN" altLang="zh-CN" sz="2000" b="1" dirty="0">
                <a:solidFill>
                  <a:srgbClr val="C00000"/>
                </a:solidFill>
                <a:latin typeface="微软雅黑" panose="020B0503020204020204" pitchFamily="34" charset="-122"/>
                <a:ea typeface="微软雅黑" panose="020B0503020204020204" pitchFamily="34" charset="-122"/>
              </a:rPr>
              <a:t>内部共享</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在早期</a:t>
            </a:r>
            <a:r>
              <a:rPr lang="en-US" altLang="zh-CN" sz="2000" dirty="0">
                <a:latin typeface="微软雅黑" panose="020B0503020204020204" pitchFamily="34" charset="-122"/>
                <a:ea typeface="微软雅黑" panose="020B0503020204020204" pitchFamily="34" charset="-122"/>
              </a:rPr>
              <a:t>1.x</a:t>
            </a:r>
            <a:r>
              <a:rPr lang="zh-CN" altLang="zh-CN" sz="2000" dirty="0">
                <a:latin typeface="微软雅黑" panose="020B0503020204020204" pitchFamily="34" charset="-122"/>
                <a:ea typeface="微软雅黑" panose="020B0503020204020204" pitchFamily="34" charset="-122"/>
              </a:rPr>
              <a:t>计算能力的时代，这两种缓存是片上唯一的缓存，十分宝贵。而当</a:t>
            </a:r>
            <a:r>
              <a:rPr lang="en-US" altLang="zh-CN" sz="2000" dirty="0">
                <a:latin typeface="微软雅黑" panose="020B0503020204020204" pitchFamily="34" charset="-122"/>
                <a:ea typeface="微软雅黑" panose="020B0503020204020204" pitchFamily="34" charset="-122"/>
              </a:rPr>
              <a:t>Fermi</a:t>
            </a:r>
            <a:r>
              <a:rPr lang="zh-CN" altLang="zh-CN" sz="2000" dirty="0">
                <a:latin typeface="微软雅黑" panose="020B0503020204020204" pitchFamily="34" charset="-122"/>
                <a:ea typeface="微软雅黑" panose="020B0503020204020204" pitchFamily="34" charset="-122"/>
              </a:rPr>
              <a:t>架构出现后，普通的全局内存也具有了缓存，因此就不那么突出了。</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共享内存</a:t>
            </a:r>
            <a:r>
              <a:rPr lang="en-US" altLang="zh-CN" sz="2000" b="1" dirty="0">
                <a:solidFill>
                  <a:srgbClr val="C00000"/>
                </a:solidFill>
                <a:latin typeface="微软雅黑" panose="020B0503020204020204" pitchFamily="34" charset="-122"/>
                <a:ea typeface="微软雅黑" panose="020B0503020204020204" pitchFamily="34" charset="-122"/>
              </a:rPr>
              <a:t>(shared memory, SMEM)</a:t>
            </a:r>
            <a:r>
              <a:rPr lang="en-US" altLang="zh-CN" sz="2000" dirty="0">
                <a:solidFill>
                  <a:srgbClr val="C00000"/>
                </a:solidFill>
                <a:latin typeface="微软雅黑" panose="020B0503020204020204" pitchFamily="34" charset="-122"/>
                <a:ea typeface="微软雅黑" panose="020B0503020204020204" pitchFamily="34" charset="-122"/>
              </a:rPr>
              <a:t> </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具有和</a:t>
            </a:r>
            <a:r>
              <a:rPr lang="en-US" altLang="zh-CN" sz="2000" dirty="0">
                <a:latin typeface="微软雅黑" panose="020B0503020204020204" pitchFamily="34" charset="-122"/>
                <a:ea typeface="微软雅黑" panose="020B0503020204020204" pitchFamily="34" charset="-122"/>
              </a:rPr>
              <a:t>L1</a:t>
            </a:r>
            <a:r>
              <a:rPr lang="zh-CN" altLang="zh-CN" sz="2000" dirty="0">
                <a:latin typeface="微软雅黑" panose="020B0503020204020204" pitchFamily="34" charset="-122"/>
                <a:ea typeface="微软雅黑" panose="020B0503020204020204" pitchFamily="34" charset="-122"/>
              </a:rPr>
              <a:t>缓存同样的速度，且可以被程序员显式操纵，因此经常被用作存放一些需要反复使用的数据。共享内存只能在</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内共享，且对于</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编程模型来说，即使线程块被调度到了同一个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内也无法互相访问。</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6</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的寄存器</a:t>
            </a:r>
            <a:r>
              <a:rPr lang="en-US" altLang="zh-CN" sz="2000" b="1" dirty="0">
                <a:solidFill>
                  <a:srgbClr val="C00000"/>
                </a:solidFill>
                <a:latin typeface="微软雅黑" panose="020B0503020204020204" pitchFamily="34" charset="-122"/>
                <a:ea typeface="微软雅黑" panose="020B0503020204020204" pitchFamily="34" charset="-122"/>
              </a:rPr>
              <a:t>(registers) </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不一样，其空间非常巨大，以至于可以为每一个线程分配一块独立的寄存器空间。因此，不像</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那样切换进程时需要保存上下文，</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只需要修改一下寄存器空间的指针即可继续运行。所以巨大的寄存器空间，使得</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上线程切换成为了一个几乎无消耗的操作。</a:t>
            </a:r>
            <a:r>
              <a:rPr lang="zh-CN" altLang="zh-CN" sz="2000" dirty="0">
                <a:solidFill>
                  <a:schemeClr val="accent1"/>
                </a:solidFill>
                <a:latin typeface="微软雅黑" panose="020B0503020204020204" pitchFamily="34" charset="-122"/>
                <a:ea typeface="微软雅黑" panose="020B0503020204020204" pitchFamily="34" charset="-122"/>
              </a:rPr>
              <a:t>不过有一点需要注意，寄存器的空间不是无限大的。</a:t>
            </a:r>
            <a:r>
              <a:rPr lang="zh-CN"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52110"/>
            <a:ext cx="10090673" cy="1242841"/>
          </a:xfrm>
          <a:prstGeom prst="rect">
            <a:avLst/>
          </a:prstGeom>
          <a:noFill/>
        </p:spPr>
        <p:txBody>
          <a:bodyPr wrap="square" rtlCol="0" anchor="ctr">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1.1 </a:t>
            </a:r>
            <a:r>
              <a:rPr lang="zh-CN" altLang="zh-CN" sz="2400" b="1" dirty="0">
                <a:latin typeface="微软雅黑" panose="020B0503020204020204" pitchFamily="34" charset="-122"/>
                <a:ea typeface="微软雅黑" panose="020B0503020204020204" pitchFamily="34" charset="-122"/>
              </a:rPr>
              <a:t>从图形处理到通用并行计算</a:t>
            </a:r>
            <a:r>
              <a:rPr lang="en-US" altLang="zh-CN" sz="2400" b="1" dirty="0">
                <a:latin typeface="微软雅黑" panose="020B0503020204020204" pitchFamily="34" charset="-122"/>
                <a:ea typeface="微软雅黑" panose="020B0503020204020204" pitchFamily="34" charset="-122"/>
              </a:rPr>
              <a:t>GPU</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是能够高度并行化、具有很多处理器核心的器件，具有很强的计算能力和内存带宽。下图是</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在浮点运算上的性能对比发展趋势。</a:t>
            </a:r>
            <a:endParaRPr lang="zh-CN" altLang="en-US"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1497291" y="2675746"/>
            <a:ext cx="21589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943853" y="2392809"/>
            <a:ext cx="9220467" cy="37510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125250" y="6278689"/>
            <a:ext cx="5094343" cy="396134"/>
          </a:xfrm>
          <a:prstGeom prst="rect">
            <a:avLst/>
          </a:prstGeom>
          <a:noFill/>
        </p:spPr>
        <p:txBody>
          <a:bodyPr wrap="none" rtlCol="0" anchor="ctr">
            <a:spAutoFit/>
          </a:bodyPr>
          <a:lstStyle/>
          <a:p>
            <a:pPr>
              <a:lnSpc>
                <a:spcPct val="120000"/>
              </a:lnSpc>
            </a:pPr>
            <a:r>
              <a:rPr lang="en-US" altLang="zh-CN" dirty="0">
                <a:latin typeface="微软雅黑" panose="020B0503020204020204" pitchFamily="34" charset="-122"/>
                <a:ea typeface="微软雅黑" panose="020B0503020204020204" pitchFamily="34" charset="-122"/>
              </a:rPr>
              <a:t>NVIDIA GPU</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 Intel CPU </a:t>
            </a:r>
            <a:r>
              <a:rPr lang="zh-CN" altLang="zh-CN" dirty="0">
                <a:latin typeface="微软雅黑" panose="020B0503020204020204" pitchFamily="34" charset="-122"/>
                <a:ea typeface="微软雅黑" panose="020B0503020204020204" pitchFamily="34" charset="-122"/>
              </a:rPr>
              <a:t>浮点计算能力对比 </a:t>
            </a:r>
            <a:r>
              <a:rPr lang="zh-CN" altLang="en-US" dirty="0">
                <a:latin typeface="微软雅黑" panose="020B0503020204020204" pitchFamily="34" charset="-122"/>
                <a:ea typeface="微软雅黑" panose="020B0503020204020204" pitchFamily="34" charset="-122"/>
              </a:rPr>
              <a:t>。</a:t>
            </a: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7612" y="1310626"/>
            <a:ext cx="3797450" cy="5116209"/>
          </a:xfrm>
          <a:prstGeom prst="rect">
            <a:avLst/>
          </a:prstGeom>
          <a:noFill/>
        </p:spPr>
        <p:txBody>
          <a:bodyPr wrap="square" rtlCol="0" anchor="ctr">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寄存器</a:t>
            </a:r>
            <a:r>
              <a:rPr lang="en-US" altLang="zh-CN" sz="2000" b="1" dirty="0">
                <a:solidFill>
                  <a:srgbClr val="C00000"/>
                </a:solidFill>
                <a:latin typeface="微软雅黑" panose="020B0503020204020204" pitchFamily="34" charset="-122"/>
                <a:ea typeface="微软雅黑" panose="020B0503020204020204" pitchFamily="34" charset="-122"/>
              </a:rPr>
              <a:t>(</a:t>
            </a:r>
            <a:r>
              <a:rPr lang="en-GB" altLang="zh-CN" sz="2000" b="1" dirty="0">
                <a:solidFill>
                  <a:srgbClr val="C00000"/>
                </a:solidFill>
                <a:latin typeface="微软雅黑" panose="020B0503020204020204" pitchFamily="34" charset="-122"/>
                <a:ea typeface="微软雅黑" panose="020B0503020204020204" pitchFamily="34" charset="-122"/>
              </a:rPr>
              <a:t>register)</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每个线程独有，可读可写</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共享显存</a:t>
            </a:r>
            <a:r>
              <a:rPr lang="en-US" altLang="zh-CN" sz="2000" b="1" dirty="0">
                <a:solidFill>
                  <a:srgbClr val="C00000"/>
                </a:solidFill>
                <a:latin typeface="微软雅黑" panose="020B0503020204020204" pitchFamily="34" charset="-122"/>
                <a:ea typeface="微软雅黑" panose="020B0503020204020204" pitchFamily="34" charset="-122"/>
              </a:rPr>
              <a:t>(</a:t>
            </a:r>
            <a:r>
              <a:rPr lang="en-GB" altLang="zh-CN" sz="2000" b="1" dirty="0">
                <a:solidFill>
                  <a:srgbClr val="C00000"/>
                </a:solidFill>
                <a:latin typeface="微软雅黑" panose="020B0503020204020204" pitchFamily="34" charset="-122"/>
                <a:ea typeface="微软雅黑" panose="020B0503020204020204" pitchFamily="34" charset="-122"/>
              </a:rPr>
              <a:t>shared memory)</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每个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独有，可读可写</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全局显存</a:t>
            </a:r>
            <a:r>
              <a:rPr lang="en-US" altLang="zh-CN" sz="2000" b="1" dirty="0">
                <a:solidFill>
                  <a:srgbClr val="C00000"/>
                </a:solidFill>
                <a:latin typeface="微软雅黑" panose="020B0503020204020204" pitchFamily="34" charset="-122"/>
                <a:ea typeface="微软雅黑" panose="020B0503020204020204" pitchFamily="34" charset="-122"/>
              </a:rPr>
              <a:t>(</a:t>
            </a:r>
            <a:r>
              <a:rPr lang="en-GB" altLang="zh-CN" sz="2000" b="1" dirty="0">
                <a:solidFill>
                  <a:srgbClr val="C00000"/>
                </a:solidFill>
                <a:latin typeface="微软雅黑" panose="020B0503020204020204" pitchFamily="34" charset="-122"/>
                <a:ea typeface="微软雅黑" panose="020B0503020204020204" pitchFamily="34" charset="-122"/>
              </a:rPr>
              <a:t>global memory)</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任何线程都可以访问读写</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常量显存</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任何线程都可访问，只读</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纹理显存</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任何线程都可访问，可读可写</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055634" y="1066490"/>
            <a:ext cx="7336714" cy="54983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24172"/>
            <a:ext cx="6637073" cy="430311"/>
          </a:xfrm>
          <a:prstGeom prst="rect">
            <a:avLst/>
          </a:prstGeom>
          <a:noFill/>
        </p:spPr>
        <p:txBody>
          <a:bodyPr wrap="none" rtlCol="0" anchor="ctr">
            <a:spAutoFit/>
          </a:bodyPr>
          <a:lstStyle/>
          <a:p>
            <a:pPr>
              <a:lnSpc>
                <a:spcPct val="120000"/>
              </a:lnSpc>
            </a:pPr>
            <a:r>
              <a:rPr lang="en-US" altLang="zh-CN" sz="2000" b="1" dirty="0">
                <a:latin typeface="微软雅黑" panose="020B0503020204020204" pitchFamily="34" charset="-122"/>
                <a:ea typeface="微软雅黑" panose="020B0503020204020204" pitchFamily="34" charset="-122"/>
              </a:rPr>
              <a:t>CUDA</a:t>
            </a:r>
            <a:r>
              <a:rPr lang="zh-CN" altLang="zh-CN" sz="2000" b="1" dirty="0">
                <a:latin typeface="微软雅黑" panose="020B0503020204020204" pitchFamily="34" charset="-122"/>
                <a:ea typeface="微软雅黑" panose="020B0503020204020204" pitchFamily="34" charset="-122"/>
              </a:rPr>
              <a:t>的线程网格、线程块、线程与各个内存见的关系</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 </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6978949" y="1124171"/>
            <a:ext cx="1042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3099" y="1971829"/>
            <a:ext cx="5714926" cy="116671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71" y="3510171"/>
            <a:ext cx="6213515" cy="170404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25" y="1724404"/>
            <a:ext cx="5095688" cy="48036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332560"/>
            <a:ext cx="10575007" cy="4192879"/>
          </a:xfrm>
          <a:prstGeom prst="rect">
            <a:avLst/>
          </a:prstGeom>
          <a:noFill/>
        </p:spPr>
        <p:txBody>
          <a:bodyPr wrap="square" rtlCol="0" anchor="ctr">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注意事项：</a:t>
            </a:r>
            <a:endParaRPr lang="en-US" altLang="zh-CN" sz="2000" b="1" dirty="0">
              <a:latin typeface="微软雅黑" panose="020B0503020204020204" pitchFamily="34" charset="-122"/>
              <a:ea typeface="微软雅黑" panose="020B0503020204020204" pitchFamily="34" charset="-122"/>
            </a:endParaRPr>
          </a:p>
          <a:p>
            <a:pPr lvl="0">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1</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寄存器和本地内存绑定到了每个线程，其他线程无法访问。</a:t>
            </a: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2</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同一个线程块内的线程，可以访问同一块共享内存。，即使两个线程块被调度到了同一个</a:t>
            </a:r>
            <a:r>
              <a:rPr lang="en-US" altLang="zh-CN" sz="2000" dirty="0">
                <a:solidFill>
                  <a:schemeClr val="accent1"/>
                </a:solidFill>
                <a:latin typeface="微软雅黑" panose="020B0503020204020204" pitchFamily="34" charset="-122"/>
                <a:ea typeface="微软雅黑" panose="020B0503020204020204" pitchFamily="34" charset="-122"/>
              </a:rPr>
              <a:t>SM</a:t>
            </a:r>
            <a:r>
              <a:rPr lang="zh-CN" altLang="zh-CN" sz="2000" dirty="0">
                <a:solidFill>
                  <a:schemeClr val="accent1"/>
                </a:solidFill>
                <a:latin typeface="微软雅黑" panose="020B0503020204020204" pitchFamily="34" charset="-122"/>
                <a:ea typeface="微软雅黑" panose="020B0503020204020204" pitchFamily="34" charset="-122"/>
              </a:rPr>
              <a:t>上，他们的共享内存也是隔离开的，不能互相访问。</a:t>
            </a: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endParaRPr lang="zh-CN"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网格中的所有线程都可以自由读写全局内存。</a:t>
            </a: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endParaRPr lang="zh-CN" altLang="zh-CN" sz="2000"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常量内存和纹理内存只能被</a:t>
            </a:r>
            <a:r>
              <a:rPr lang="en-US" altLang="zh-CN" sz="2000" dirty="0">
                <a:solidFill>
                  <a:schemeClr val="accent1"/>
                </a:solidFill>
                <a:latin typeface="微软雅黑" panose="020B0503020204020204" pitchFamily="34" charset="-122"/>
                <a:ea typeface="微软雅黑" panose="020B0503020204020204" pitchFamily="34" charset="-122"/>
              </a:rPr>
              <a:t>CPU</a:t>
            </a:r>
            <a:r>
              <a:rPr lang="zh-CN" altLang="zh-CN" sz="2000" dirty="0">
                <a:solidFill>
                  <a:schemeClr val="accent1"/>
                </a:solidFill>
                <a:latin typeface="微软雅黑" panose="020B0503020204020204" pitchFamily="34" charset="-122"/>
                <a:ea typeface="微软雅黑" panose="020B0503020204020204" pitchFamily="34" charset="-122"/>
              </a:rPr>
              <a:t>端修改，</a:t>
            </a:r>
            <a:r>
              <a:rPr lang="en-US" altLang="zh-CN" sz="2000" dirty="0">
                <a:solidFill>
                  <a:schemeClr val="accent1"/>
                </a:solidFill>
                <a:latin typeface="微软雅黑" panose="020B0503020204020204" pitchFamily="34" charset="-122"/>
                <a:ea typeface="微软雅黑" panose="020B0503020204020204" pitchFamily="34" charset="-122"/>
              </a:rPr>
              <a:t>GPU</a:t>
            </a:r>
            <a:r>
              <a:rPr lang="zh-CN" altLang="zh-CN" sz="2000" dirty="0">
                <a:solidFill>
                  <a:schemeClr val="accent1"/>
                </a:solidFill>
                <a:latin typeface="微软雅黑" panose="020B0503020204020204" pitchFamily="34" charset="-122"/>
                <a:ea typeface="微软雅黑" panose="020B0503020204020204" pitchFamily="34" charset="-122"/>
              </a:rPr>
              <a:t>内的线程只能读取数据。 </a:t>
            </a:r>
            <a:endParaRPr kumimoji="1" lang="zh-CN" altLang="en-US" sz="20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865860" y="2077288"/>
            <a:ext cx="10783010" cy="3955548"/>
          </a:xfrm>
          <a:prstGeom prst="rect">
            <a:avLst/>
          </a:prstGeom>
          <a:noFill/>
          <a:ln>
            <a:noFill/>
          </a:ln>
        </p:spPr>
      </p:pic>
      <p:sp>
        <p:nvSpPr>
          <p:cNvPr id="2" name="文本框 1"/>
          <p:cNvSpPr txBox="1"/>
          <p:nvPr/>
        </p:nvSpPr>
        <p:spPr>
          <a:xfrm>
            <a:off x="627086" y="1374744"/>
            <a:ext cx="3794950" cy="430311"/>
          </a:xfrm>
          <a:prstGeom prst="rect">
            <a:avLst/>
          </a:prstGeom>
          <a:noFill/>
        </p:spPr>
        <p:txBody>
          <a:bodyPr wrap="none" rtlCol="0" anchor="ctr">
            <a:spAutoFit/>
          </a:bodyPr>
          <a:lstStyle/>
          <a:p>
            <a:pPr>
              <a:lnSpc>
                <a:spcPct val="120000"/>
              </a:lnSpc>
            </a:pPr>
            <a:r>
              <a:rPr lang="en-US" altLang="zh-CN" sz="2000" b="1" dirty="0">
                <a:latin typeface="微软雅黑" panose="020B0503020204020204" pitchFamily="34" charset="-122"/>
                <a:ea typeface="微软雅黑" panose="020B0503020204020204" pitchFamily="34" charset="-122"/>
              </a:rPr>
              <a:t>Tesla P100 GPU</a:t>
            </a:r>
            <a:r>
              <a:rPr lang="zh-CN" altLang="zh-CN" sz="2000" b="1" dirty="0">
                <a:latin typeface="微软雅黑" panose="020B0503020204020204" pitchFamily="34" charset="-122"/>
                <a:ea typeface="微软雅黑" panose="020B0503020204020204" pitchFamily="34" charset="-122"/>
              </a:rPr>
              <a:t>的设备信息</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 </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64191"/>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9862" y="1083125"/>
            <a:ext cx="5142599" cy="5208542"/>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2.8</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CPU/GPU</a:t>
            </a:r>
            <a:r>
              <a:rPr lang="zh-CN" altLang="zh-CN" sz="2400" b="1" dirty="0">
                <a:latin typeface="微软雅黑" panose="020B0503020204020204" pitchFamily="34" charset="-122"/>
                <a:ea typeface="微软雅黑" panose="020B0503020204020204" pitchFamily="34" charset="-122"/>
              </a:rPr>
              <a:t>混合编程</a:t>
            </a:r>
            <a:endParaRPr lang="zh-CN"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一种最简单的</a:t>
            </a:r>
            <a:r>
              <a:rPr lang="en-US" altLang="zh-CN" sz="2000" dirty="0">
                <a:latin typeface="微软雅黑" panose="020B0503020204020204" pitchFamily="34" charset="-122"/>
                <a:ea typeface="微软雅黑" panose="020B0503020204020204" pitchFamily="34" charset="-122"/>
              </a:rPr>
              <a:t>CPU/GPU</a:t>
            </a:r>
            <a:r>
              <a:rPr lang="zh-CN" altLang="zh-CN" sz="2000" dirty="0">
                <a:latin typeface="微软雅黑" panose="020B0503020204020204" pitchFamily="34" charset="-122"/>
                <a:ea typeface="微软雅黑" panose="020B0503020204020204" pitchFamily="34" charset="-122"/>
              </a:rPr>
              <a:t>混合编程</a:t>
            </a:r>
            <a:r>
              <a:rPr lang="zh-CN" altLang="en-US" sz="2000" dirty="0">
                <a:latin typeface="微软雅黑" panose="020B0503020204020204" pitchFamily="34" charset="-122"/>
                <a:ea typeface="微软雅黑" panose="020B0503020204020204" pitchFamily="34" charset="-122"/>
              </a:rPr>
              <a:t>方式。</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程序运行的环境：</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dirty="0">
                <a:solidFill>
                  <a:srgbClr val="C00000"/>
                </a:solidFill>
                <a:latin typeface="微软雅黑" panose="020B0503020204020204" pitchFamily="34" charset="-122"/>
                <a:ea typeface="微软雅黑" panose="020B0503020204020204" pitchFamily="34" charset="-122"/>
              </a:rPr>
              <a:t>主机端（</a:t>
            </a:r>
            <a:r>
              <a:rPr kumimoji="1" lang="en-US" altLang="zh-CN" sz="2000" dirty="0">
                <a:solidFill>
                  <a:srgbClr val="C00000"/>
                </a:solidFill>
                <a:latin typeface="微软雅黑" panose="020B0503020204020204" pitchFamily="34" charset="-122"/>
                <a:ea typeface="微软雅黑" panose="020B0503020204020204" pitchFamily="34" charset="-122"/>
              </a:rPr>
              <a:t>Host</a:t>
            </a:r>
            <a:r>
              <a:rPr kumimoji="1" lang="zh-CN" altLang="en-US" sz="2000" dirty="0">
                <a:solidFill>
                  <a:srgbClr val="C00000"/>
                </a:solidFill>
                <a:latin typeface="微软雅黑" panose="020B0503020204020204" pitchFamily="34" charset="-122"/>
                <a:ea typeface="微软雅黑" panose="020B0503020204020204" pitchFamily="34" charset="-122"/>
              </a:rPr>
              <a:t>，即</a:t>
            </a:r>
            <a:r>
              <a:rPr kumimoji="1" lang="en-US" altLang="zh-CN" sz="2000" dirty="0">
                <a:solidFill>
                  <a:srgbClr val="C00000"/>
                </a:solidFill>
                <a:latin typeface="微软雅黑" panose="020B0503020204020204" pitchFamily="34" charset="-122"/>
                <a:ea typeface="微软雅黑" panose="020B0503020204020204" pitchFamily="34" charset="-122"/>
              </a:rPr>
              <a:t>CPU</a:t>
            </a:r>
            <a:r>
              <a:rPr kumimoji="1" lang="zh-CN" altLang="en-US" sz="2000" dirty="0">
                <a:solidFill>
                  <a:srgbClr val="C00000"/>
                </a:solidFill>
                <a:latin typeface="微软雅黑" panose="020B0503020204020204" pitchFamily="34" charset="-122"/>
                <a:ea typeface="微软雅黑" panose="020B0503020204020204" pitchFamily="34" charset="-122"/>
              </a:rPr>
              <a:t>执行的串行代码）</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kumimoji="1" lang="zh-CN" altLang="en-US" sz="2000" dirty="0">
                <a:solidFill>
                  <a:srgbClr val="C00000"/>
                </a:solidFill>
                <a:latin typeface="微软雅黑" panose="020B0503020204020204" pitchFamily="34" charset="-122"/>
                <a:ea typeface="微软雅黑" panose="020B0503020204020204" pitchFamily="34" charset="-122"/>
              </a:rPr>
              <a:t>   设备端（</a:t>
            </a:r>
            <a:r>
              <a:rPr kumimoji="1" lang="en-US" altLang="zh-CN" sz="2000" dirty="0">
                <a:solidFill>
                  <a:srgbClr val="C00000"/>
                </a:solidFill>
                <a:latin typeface="微软雅黑" panose="020B0503020204020204" pitchFamily="34" charset="-122"/>
                <a:ea typeface="微软雅黑" panose="020B0503020204020204" pitchFamily="34" charset="-122"/>
              </a:rPr>
              <a:t>Device</a:t>
            </a:r>
            <a:r>
              <a:rPr kumimoji="1" lang="zh-CN" altLang="en-US" sz="2000" dirty="0">
                <a:solidFill>
                  <a:srgbClr val="C00000"/>
                </a:solidFill>
                <a:latin typeface="微软雅黑" panose="020B0503020204020204" pitchFamily="34" charset="-122"/>
                <a:ea typeface="微软雅黑" panose="020B0503020204020204" pitchFamily="34" charset="-122"/>
              </a:rPr>
              <a:t>，即</a:t>
            </a:r>
            <a:r>
              <a:rPr kumimoji="1" lang="en-US" altLang="zh-CN" sz="2000" dirty="0">
                <a:solidFill>
                  <a:srgbClr val="C00000"/>
                </a:solidFill>
                <a:latin typeface="微软雅黑" panose="020B0503020204020204" pitchFamily="34" charset="-122"/>
                <a:ea typeface="微软雅黑" panose="020B0503020204020204" pitchFamily="34" charset="-122"/>
              </a:rPr>
              <a:t>GPU</a:t>
            </a:r>
            <a:r>
              <a:rPr kumimoji="1" lang="zh-CN" altLang="en-US" sz="2000" dirty="0">
                <a:solidFill>
                  <a:srgbClr val="C00000"/>
                </a:solidFill>
                <a:latin typeface="微软雅黑" panose="020B0503020204020204" pitchFamily="34" charset="-122"/>
                <a:ea typeface="微软雅黑" panose="020B0503020204020204" pitchFamily="34" charset="-122"/>
              </a:rPr>
              <a:t>卡并行执行代码）</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的内存是独立的。因此在运行内核函数前，主机端需要调用内存拷贝函数，将数据通过</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总线拷贝到设备端。内核运行结束后，需要</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再次调用内存拷贝函数，将数据拷回主机端内存。 </a:t>
            </a:r>
            <a:endParaRPr lang="en-US" altLang="zh-CN" sz="2000" dirty="0">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5765031" y="1066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41"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5765031" y="1080630"/>
            <a:ext cx="5468914" cy="5664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p:cNvSpPr>
            <a:spLocks noChangeArrowheads="1"/>
          </p:cNvSpPr>
          <p:nvPr/>
        </p:nvSpPr>
        <p:spPr bwMode="auto">
          <a:xfrm>
            <a:off x="529909" y="1203004"/>
            <a:ext cx="10840924" cy="493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304800" algn="l" defTabSz="914400" rtl="0" eaLnBrk="0" fontAlgn="base"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cuda </a:t>
            </a:r>
            <a:r>
              <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是对c/c++进行拓展后形成的变种，兼容c/c++语法，文件类型为'.cu'，编译器为nvcc。cuda c允许用内核函数来扩展c，调用时由N个不同的线程共执行N次。块内的线程可以通过共享存储器共享数据并通过它们的执行力来协调存储器访问，aka通过调用</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__syncthreads()</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内部函数来指定内核中的同步点。</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endParaRPr kumimoji="0"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2000" dirty="0">
                <a:latin typeface="微软雅黑" panose="020B0503020204020204" pitchFamily="34" charset="-122"/>
                <a:ea typeface="微软雅黑" panose="020B0503020204020204" pitchFamily="34" charset="-122"/>
              </a:rPr>
              <a:t>相比传统的</a:t>
            </a:r>
            <a:r>
              <a:rPr lang="en-US" altLang="zh-CN" sz="2000" dirty="0" err="1">
                <a:latin typeface="微软雅黑" panose="020B0503020204020204" pitchFamily="34" charset="-122"/>
                <a:ea typeface="微软雅黑" panose="020B0503020204020204" pitchFamily="34" charset="-122"/>
              </a:rPr>
              <a:t>cpp</a:t>
            </a:r>
            <a:r>
              <a:rPr lang="zh-CN" altLang="zh-CN" sz="2000" dirty="0">
                <a:latin typeface="微软雅黑" panose="020B0503020204020204" pitchFamily="34" charset="-122"/>
                <a:ea typeface="微软雅黑" panose="020B0503020204020204" pitchFamily="34" charset="-122"/>
              </a:rPr>
              <a:t>，添加了这么几个方面：</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p>
            <a:pPr lvl="0">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a:solidFill>
                  <a:schemeClr val="accent1"/>
                </a:solidFill>
                <a:latin typeface="微软雅黑" panose="020B0503020204020204" pitchFamily="34" charset="-122"/>
                <a:ea typeface="微软雅黑" panose="020B0503020204020204" pitchFamily="34" charset="-122"/>
              </a:rPr>
              <a:t>1</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函数类型限定符</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2</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执行配置运算符</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3</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五个内置变量</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4</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变量类型限定符</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5</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其他的还有数学函数，原子函数，纹理读取，绑定函数等</a:t>
            </a:r>
            <a:r>
              <a:rPr lang="zh-CN" altLang="zh-CN" sz="2000" dirty="0">
                <a:solidFill>
                  <a:schemeClr val="accent1"/>
                </a:solidFill>
                <a:latin typeface="微软雅黑" panose="020B0503020204020204" pitchFamily="34" charset="-122"/>
                <a:ea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rPr>
              <a:t>。</a:t>
            </a:r>
            <a:endParaRPr kumimoji="0" lang="zh-CN" altLang="zh-CN" sz="2000" b="0"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322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66491"/>
            <a:ext cx="10055258" cy="2979470"/>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3.1</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函数类型限定符</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用来确定</a:t>
            </a:r>
            <a:r>
              <a:rPr lang="zh-CN" altLang="en-US" sz="2000" dirty="0">
                <a:latin typeface="微软雅黑" panose="020B0503020204020204" pitchFamily="34" charset="-122"/>
                <a:ea typeface="微软雅黑" panose="020B0503020204020204" pitchFamily="34" charset="-122"/>
              </a:rPr>
              <a:t>是在</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还是</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运行，以及这个函数是从</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还是</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调用。</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__device_</a:t>
            </a:r>
            <a:r>
              <a:rPr lang="en-US" altLang="zh-CN" sz="2000" dirty="0">
                <a:latin typeface="微软雅黑" panose="020B0503020204020204" pitchFamily="34" charset="-122"/>
                <a:ea typeface="微软雅黑" panose="020B0503020204020204" pitchFamily="34" charset="-122"/>
              </a:rPr>
              <a:t>_	</a:t>
            </a:r>
            <a:r>
              <a:rPr lang="zh-CN" altLang="zh-CN" sz="2000" dirty="0">
                <a:latin typeface="微软雅黑" panose="020B0503020204020204" pitchFamily="34" charset="-122"/>
                <a:ea typeface="微软雅黑" panose="020B0503020204020204" pitchFamily="34" charset="-122"/>
              </a:rPr>
              <a:t>表示从</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调用，再</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运行</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__global__</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表示从</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调用，在</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执行，也称</a:t>
            </a:r>
            <a:r>
              <a:rPr lang="en-US" altLang="zh-CN" sz="2000" dirty="0">
                <a:latin typeface="微软雅黑" panose="020B0503020204020204" pitchFamily="34" charset="-122"/>
                <a:ea typeface="微软雅黑" panose="020B0503020204020204" pitchFamily="34" charset="-122"/>
              </a:rPr>
              <a:t>kernel</a:t>
            </a:r>
            <a:r>
              <a:rPr lang="zh-CN" altLang="zh-CN" sz="2000" dirty="0">
                <a:latin typeface="微软雅黑" panose="020B0503020204020204" pitchFamily="34" charset="-122"/>
                <a:ea typeface="微软雅黑" panose="020B0503020204020204" pitchFamily="34" charset="-122"/>
              </a:rPr>
              <a:t>核函数。</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__host__</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表示在</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上调用，在</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上执行。</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
        <p:nvSpPr>
          <p:cNvPr id="6" name="文本框 5"/>
          <p:cNvSpPr txBox="1"/>
          <p:nvPr/>
        </p:nvSpPr>
        <p:spPr>
          <a:xfrm>
            <a:off x="712385" y="3903366"/>
            <a:ext cx="10152839" cy="2438553"/>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3.2 </a:t>
            </a:r>
            <a:r>
              <a:rPr lang="zh-CN" altLang="zh-CN" sz="2400" b="1" dirty="0">
                <a:latin typeface="微软雅黑" panose="020B0503020204020204" pitchFamily="34" charset="-122"/>
                <a:ea typeface="微软雅黑" panose="020B0503020204020204" pitchFamily="34" charset="-122"/>
              </a:rPr>
              <a:t>执行配置运算符</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用来传递核函数的执行参数。使用</a:t>
            </a:r>
            <a:r>
              <a:rPr lang="en-US" altLang="zh-CN" sz="2000" dirty="0">
                <a:latin typeface="微软雅黑" panose="020B0503020204020204" pitchFamily="34" charset="-122"/>
                <a:ea typeface="微软雅黑" panose="020B0503020204020204" pitchFamily="34" charset="-122"/>
              </a:rPr>
              <a:t>__global__</a:t>
            </a:r>
            <a:r>
              <a:rPr lang="zh-CN" altLang="zh-CN" sz="2000" dirty="0">
                <a:latin typeface="微软雅黑" panose="020B0503020204020204" pitchFamily="34" charset="-122"/>
                <a:ea typeface="微软雅黑" panose="020B0503020204020204" pitchFamily="34" charset="-122"/>
              </a:rPr>
              <a:t>声明说明符定义内核，用</a:t>
            </a:r>
            <a:r>
              <a:rPr lang="en-US" altLang="zh-CN" sz="2000" dirty="0">
                <a:latin typeface="微软雅黑" panose="020B0503020204020204" pitchFamily="34" charset="-122"/>
                <a:ea typeface="微软雅黑" panose="020B0503020204020204" pitchFamily="34" charset="-122"/>
              </a:rPr>
              <a:t>&lt;&lt;&lt; ... &gt;&gt;&gt;</a:t>
            </a:r>
            <a:r>
              <a:rPr lang="zh-CN" altLang="zh-CN" sz="2000" dirty="0">
                <a:latin typeface="微软雅黑" panose="020B0503020204020204" pitchFamily="34" charset="-122"/>
                <a:ea typeface="微软雅黑" panose="020B0503020204020204" pitchFamily="34" charset="-122"/>
              </a:rPr>
              <a:t>来为内核指定</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线程数。每一个线程都有一个唯一的</a:t>
            </a:r>
            <a:r>
              <a:rPr lang="en-US" altLang="zh-CN" sz="2000" dirty="0">
                <a:latin typeface="微软雅黑" panose="020B0503020204020204" pitchFamily="34" charset="-122"/>
                <a:ea typeface="微软雅黑" panose="020B0503020204020204" pitchFamily="34" charset="-122"/>
              </a:rPr>
              <a:t>ID</a:t>
            </a:r>
            <a:r>
              <a:rPr lang="zh-CN" altLang="zh-CN" sz="2000" dirty="0">
                <a:latin typeface="微软雅黑" panose="020B0503020204020204" pitchFamily="34" charset="-122"/>
                <a:ea typeface="微软雅黑" panose="020B0503020204020204" pitchFamily="34" charset="-122"/>
              </a:rPr>
              <a:t>，可以通过内置</a:t>
            </a:r>
            <a:r>
              <a:rPr lang="en-US" altLang="zh-CN" sz="2000" dirty="0" err="1">
                <a:latin typeface="微软雅黑" panose="020B0503020204020204" pitchFamily="34" charset="-122"/>
                <a:ea typeface="微软雅黑" panose="020B0503020204020204" pitchFamily="34" charset="-122"/>
              </a:rPr>
              <a:t>threadIdx</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blockIdx</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blockDim</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）来访问。</a:t>
            </a:r>
            <a:r>
              <a:rPr lang="en-US" altLang="zh-CN" sz="2000" dirty="0">
                <a:latin typeface="微软雅黑" panose="020B0503020204020204" pitchFamily="34" charset="-122"/>
                <a:ea typeface="微软雅黑" panose="020B0503020204020204" pitchFamily="34" charset="-122"/>
              </a:rPr>
              <a:t>&lt;&lt;&lt; ... &gt;&gt;&gt;</a:t>
            </a:r>
            <a:r>
              <a:rPr lang="zh-CN" altLang="zh-CN" sz="2000" dirty="0">
                <a:latin typeface="微软雅黑" panose="020B0503020204020204" pitchFamily="34" charset="-122"/>
                <a:ea typeface="微软雅黑" panose="020B0503020204020204" pitchFamily="34" charset="-122"/>
              </a:rPr>
              <a:t>中可以是</a:t>
            </a:r>
            <a:r>
              <a:rPr lang="en-US" altLang="zh-CN" sz="2000" dirty="0">
                <a:latin typeface="微软雅黑" panose="020B0503020204020204" pitchFamily="34" charset="-122"/>
                <a:ea typeface="微软雅黑" panose="020B0503020204020204" pitchFamily="34" charset="-122"/>
              </a:rPr>
              <a:t>int</a:t>
            </a:r>
            <a:r>
              <a:rPr lang="zh-CN" altLang="zh-CN"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dim</a:t>
            </a:r>
            <a:r>
              <a:rPr lang="zh-CN" altLang="zh-CN" sz="2000" dirty="0">
                <a:latin typeface="微软雅黑" panose="020B0503020204020204" pitchFamily="34" charset="-122"/>
                <a:ea typeface="微软雅黑" panose="020B0503020204020204" pitchFamily="34" charset="-122"/>
              </a:rPr>
              <a:t>定义）或者</a:t>
            </a:r>
            <a:r>
              <a:rPr lang="en-US" altLang="zh-CN" sz="2000" dirty="0">
                <a:latin typeface="微软雅黑" panose="020B0503020204020204" pitchFamily="34" charset="-122"/>
                <a:ea typeface="微软雅黑" panose="020B0503020204020204" pitchFamily="34" charset="-122"/>
              </a:rPr>
              <a:t>dim3</a:t>
            </a:r>
            <a:r>
              <a:rPr lang="zh-CN" altLang="zh-CN" sz="2000" dirty="0">
                <a:latin typeface="微软雅黑" panose="020B0503020204020204" pitchFamily="34" charset="-122"/>
                <a:ea typeface="微软雅黑" panose="020B0503020204020204" pitchFamily="34" charset="-122"/>
              </a:rPr>
              <a:t>类型。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6942" y="1185764"/>
            <a:ext cx="10593140" cy="5208542"/>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3.3</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五个内置变量</a:t>
            </a:r>
            <a:r>
              <a:rPr lang="zh-CN" altLang="en-US" sz="2400" b="1" dirty="0">
                <a:latin typeface="微软雅黑" panose="020B0503020204020204" pitchFamily="34" charset="-122"/>
                <a:ea typeface="微软雅黑" panose="020B0503020204020204" pitchFamily="34" charset="-122"/>
              </a:rPr>
              <a:t>和要求</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gridDim</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gridDim.x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gridDim.y</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blockDim</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blockDim.x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blockDim.y</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blockIdx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blockIdx.x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blockIdx.y</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threadIdx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threadIDx.x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threadIdx.y</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warpSize</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（默认为</a:t>
            </a:r>
            <a:r>
              <a:rPr lang="en-US" altLang="zh-CN" sz="2000" dirty="0">
                <a:latin typeface="微软雅黑" panose="020B0503020204020204" pitchFamily="34" charset="-122"/>
                <a:ea typeface="微软雅黑" panose="020B0503020204020204" pitchFamily="34" charset="-122"/>
              </a:rPr>
              <a:t>32</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Maximum number of threads per multiprocessor:  2048</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  	Maximum number of threads per block:           1024</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  	Maximum sizes of each dimension of a block:    1024 x 1024 x 64</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  	Maximum sizes of each dimension of a grid:     2147483647 x 65535 x 65535</a:t>
            </a:r>
            <a:endParaRPr lang="en-GB" altLang="zh-CN" sz="2000" dirty="0">
              <a:latin typeface="微软雅黑" panose="020B0503020204020204" pitchFamily="34" charset="-122"/>
              <a:ea typeface="微软雅黑" panose="020B0503020204020204" pitchFamily="34" charset="-122"/>
            </a:endParaRPr>
          </a:p>
          <a:p>
            <a:pPr>
              <a:lnSpc>
                <a:spcPct val="150000"/>
              </a:lnSpc>
            </a:pP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9656" y="928853"/>
            <a:ext cx="11012688" cy="6026458"/>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3.4 </a:t>
            </a:r>
            <a:r>
              <a:rPr lang="zh-CN" altLang="zh-CN" sz="2400" b="1" dirty="0">
                <a:latin typeface="微软雅黑" panose="020B0503020204020204" pitchFamily="34" charset="-122"/>
                <a:ea typeface="微软雅黑" panose="020B0503020204020204" pitchFamily="34" charset="-122"/>
              </a:rPr>
              <a:t>变量类型限定符</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__device__;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表示位于全局内存空间，默认类型</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__share__;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表示位于共享内存空间</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__constant__;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常量内存空间</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__texture__;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其绑定的变量可以被纹理缓存加速访问</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some unit</a:t>
            </a:r>
            <a:endParaRPr lang="zh-CN" altLang="zh-CN" sz="2000" b="1"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thread</a:t>
            </a:r>
            <a:r>
              <a:rPr lang="zh-CN" altLang="zh-CN" sz="2000" dirty="0">
                <a:latin typeface="微软雅黑" panose="020B0503020204020204" pitchFamily="34" charset="-122"/>
                <a:ea typeface="微软雅黑" panose="020B0503020204020204" pitchFamily="34" charset="-122"/>
              </a:rPr>
              <a:t>：一个</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的并行程序会被许多个</a:t>
            </a:r>
            <a:r>
              <a:rPr lang="en-US" altLang="zh-CN" sz="2000" dirty="0">
                <a:latin typeface="微软雅黑" panose="020B0503020204020204" pitchFamily="34" charset="-122"/>
                <a:ea typeface="微软雅黑" panose="020B0503020204020204" pitchFamily="34" charset="-122"/>
              </a:rPr>
              <a:t>threads</a:t>
            </a:r>
            <a:r>
              <a:rPr lang="zh-CN" altLang="zh-CN" sz="2000" dirty="0">
                <a:latin typeface="微软雅黑" panose="020B0503020204020204" pitchFamily="34" charset="-122"/>
                <a:ea typeface="微软雅黑" panose="020B0503020204020204" pitchFamily="34" charset="-122"/>
              </a:rPr>
              <a:t>来执行。</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：数个</a:t>
            </a:r>
            <a:r>
              <a:rPr lang="en-US" altLang="zh-CN" sz="2000" dirty="0">
                <a:latin typeface="微软雅黑" panose="020B0503020204020204" pitchFamily="34" charset="-122"/>
                <a:ea typeface="微软雅黑" panose="020B0503020204020204" pitchFamily="34" charset="-122"/>
              </a:rPr>
              <a:t>threads</a:t>
            </a:r>
            <a:r>
              <a:rPr lang="zh-CN" altLang="zh-CN" sz="2000" dirty="0">
                <a:latin typeface="微软雅黑" panose="020B0503020204020204" pitchFamily="34" charset="-122"/>
                <a:ea typeface="微软雅黑" panose="020B0503020204020204" pitchFamily="34" charset="-122"/>
              </a:rPr>
              <a:t>会被群组成要给</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，同一个</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中的</a:t>
            </a:r>
            <a:r>
              <a:rPr lang="en-US" altLang="zh-CN" sz="2000" dirty="0">
                <a:latin typeface="微软雅黑" panose="020B0503020204020204" pitchFamily="34" charset="-122"/>
                <a:ea typeface="微软雅黑" panose="020B0503020204020204" pitchFamily="34" charset="-122"/>
              </a:rPr>
              <a:t>threads</a:t>
            </a:r>
            <a:r>
              <a:rPr lang="zh-CN" altLang="zh-CN" sz="2000" dirty="0">
                <a:latin typeface="微软雅黑" panose="020B0503020204020204" pitchFamily="34" charset="-122"/>
                <a:ea typeface="微软雅黑" panose="020B0503020204020204" pitchFamily="34" charset="-122"/>
              </a:rPr>
              <a:t>可以同步，也可以通过</a:t>
            </a:r>
            <a:r>
              <a:rPr lang="en-US" altLang="zh-CN" sz="2000" dirty="0">
                <a:latin typeface="微软雅黑" panose="020B0503020204020204" pitchFamily="34" charset="-122"/>
                <a:ea typeface="微软雅黑" panose="020B0503020204020204" pitchFamily="34" charset="-122"/>
              </a:rPr>
              <a:t>shared memory</a:t>
            </a:r>
            <a:r>
              <a:rPr lang="zh-CN" altLang="zh-CN" sz="2000" dirty="0">
                <a:latin typeface="微软雅黑" panose="020B0503020204020204" pitchFamily="34" charset="-122"/>
                <a:ea typeface="微软雅黑" panose="020B0503020204020204" pitchFamily="34" charset="-122"/>
              </a:rPr>
              <a:t>通信。</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grid</a:t>
            </a:r>
            <a:r>
              <a:rPr lang="zh-CN" altLang="zh-CN" sz="2000" dirty="0">
                <a:latin typeface="微软雅黑" panose="020B0503020204020204" pitchFamily="34" charset="-122"/>
                <a:ea typeface="微软雅黑" panose="020B0503020204020204" pitchFamily="34" charset="-122"/>
              </a:rPr>
              <a:t>：多个</a:t>
            </a:r>
            <a:r>
              <a:rPr lang="en-US" altLang="zh-CN" sz="2000" dirty="0">
                <a:latin typeface="微软雅黑" panose="020B0503020204020204" pitchFamily="34" charset="-122"/>
                <a:ea typeface="微软雅黑" panose="020B0503020204020204" pitchFamily="34" charset="-122"/>
              </a:rPr>
              <a:t>blocks</a:t>
            </a:r>
            <a:r>
              <a:rPr lang="zh-CN" altLang="zh-CN" sz="2000" dirty="0">
                <a:latin typeface="微软雅黑" panose="020B0503020204020204" pitchFamily="34" charset="-122"/>
                <a:ea typeface="微软雅黑" panose="020B0503020204020204" pitchFamily="34" charset="-122"/>
              </a:rPr>
              <a:t>再构成</a:t>
            </a:r>
            <a:r>
              <a:rPr lang="en-US" altLang="zh-CN" sz="2000" dirty="0">
                <a:latin typeface="微软雅黑" panose="020B0503020204020204" pitchFamily="34" charset="-122"/>
                <a:ea typeface="微软雅黑" panose="020B0503020204020204" pitchFamily="34" charset="-122"/>
              </a:rPr>
              <a:t>grid</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warp</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执行程序时的调度单位，目前</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warp</a:t>
            </a:r>
            <a:r>
              <a:rPr lang="zh-CN" altLang="zh-CN" sz="2000" dirty="0">
                <a:latin typeface="微软雅黑" panose="020B0503020204020204" pitchFamily="34" charset="-122"/>
                <a:ea typeface="微软雅黑" panose="020B0503020204020204" pitchFamily="34" charset="-122"/>
              </a:rPr>
              <a:t>的大小为</a:t>
            </a:r>
            <a:r>
              <a:rPr lang="en-US" altLang="zh-CN" sz="2000" dirty="0">
                <a:latin typeface="微软雅黑" panose="020B0503020204020204" pitchFamily="34" charset="-122"/>
                <a:ea typeface="微软雅黑" panose="020B0503020204020204" pitchFamily="34" charset="-122"/>
              </a:rPr>
              <a:t>32</a:t>
            </a:r>
            <a:r>
              <a:rPr lang="zh-CN" altLang="zh-CN" sz="2000" dirty="0">
                <a:latin typeface="微软雅黑" panose="020B0503020204020204" pitchFamily="34" charset="-122"/>
                <a:ea typeface="微软雅黑" panose="020B0503020204020204" pitchFamily="34" charset="-122"/>
              </a:rPr>
              <a:t>，同在一个</a:t>
            </a:r>
            <a:r>
              <a:rPr lang="en-US" altLang="zh-CN" sz="2000" dirty="0">
                <a:latin typeface="微软雅黑" panose="020B0503020204020204" pitchFamily="34" charset="-122"/>
                <a:ea typeface="微软雅黑" panose="020B0503020204020204" pitchFamily="34" charset="-122"/>
              </a:rPr>
              <a:t>warp</a:t>
            </a:r>
            <a:r>
              <a:rPr lang="zh-CN" altLang="zh-CN" sz="2000" dirty="0">
                <a:latin typeface="微软雅黑" panose="020B0503020204020204" pitchFamily="34" charset="-122"/>
                <a:ea typeface="微软雅黑" panose="020B0503020204020204" pitchFamily="34" charset="-122"/>
              </a:rPr>
              <a:t>的线程，以不同数据资源执行相同的指令，就是所谓的</a:t>
            </a:r>
            <a:r>
              <a:rPr lang="en-US" altLang="zh-CN" sz="2000" dirty="0">
                <a:latin typeface="微软雅黑" panose="020B0503020204020204" pitchFamily="34" charset="-122"/>
                <a:ea typeface="微软雅黑" panose="020B0503020204020204" pitchFamily="34" charset="-122"/>
              </a:rPr>
              <a:t>SIMT</a:t>
            </a:r>
            <a:r>
              <a:rPr lang="zh-CN" altLang="zh-CN" sz="2000" dirty="0">
                <a:latin typeface="微软雅黑" panose="020B0503020204020204" pitchFamily="34" charset="-122"/>
                <a:ea typeface="微软雅黑" panose="020B0503020204020204" pitchFamily="34" charset="-122"/>
              </a:rPr>
              <a:t>（单指令，多线程）。</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65375"/>
            <a:ext cx="10078400" cy="5208542"/>
          </a:xfrm>
          <a:prstGeom prst="rect">
            <a:avLst/>
          </a:prstGeom>
          <a:noFill/>
        </p:spPr>
        <p:txBody>
          <a:bodyPr wrap="non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3.5 </a:t>
            </a:r>
            <a:r>
              <a:rPr lang="zh-CN" altLang="zh-CN" sz="2400" b="1" dirty="0">
                <a:latin typeface="微软雅黑" panose="020B0503020204020204" pitchFamily="34" charset="-122"/>
                <a:ea typeface="微软雅黑" panose="020B0503020204020204" pitchFamily="34" charset="-122"/>
              </a:rPr>
              <a:t>关于内存</a:t>
            </a:r>
            <a:endParaRPr lang="zh-CN" altLang="zh-CN" sz="24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每个线程都有</a:t>
            </a:r>
            <a:r>
              <a:rPr lang="zh-CN" altLang="zh-CN" sz="2000" b="1" dirty="0">
                <a:solidFill>
                  <a:srgbClr val="C00000"/>
                </a:solidFill>
                <a:latin typeface="微软雅黑" panose="020B0503020204020204" pitchFamily="34" charset="-122"/>
                <a:ea typeface="微软雅黑" panose="020B0503020204020204" pitchFamily="34" charset="-122"/>
              </a:rPr>
              <a:t>私有本地内存。</a:t>
            </a:r>
            <a:endParaRPr lang="zh-CN" altLang="zh-CN" sz="2000" dirty="0">
              <a:solidFill>
                <a:srgbClr val="C00000"/>
              </a:solidFill>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每个线程块都具有对块的所有线程可见的</a:t>
            </a:r>
            <a:r>
              <a:rPr lang="zh-CN" altLang="zh-CN" sz="2000" b="1" dirty="0">
                <a:solidFill>
                  <a:srgbClr val="C00000"/>
                </a:solidFill>
                <a:latin typeface="微软雅黑" panose="020B0503020204020204" pitchFamily="34" charset="-122"/>
                <a:ea typeface="微软雅黑" panose="020B0503020204020204" pitchFamily="34" charset="-122"/>
              </a:rPr>
              <a:t>共享内存</a:t>
            </a:r>
            <a:r>
              <a:rPr lang="zh-CN" altLang="en-US"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并且和块有相同的生存周期。</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所有线程都可以访问相同的</a:t>
            </a:r>
            <a:r>
              <a:rPr lang="zh-CN" altLang="zh-CN" sz="2000" b="1" dirty="0">
                <a:solidFill>
                  <a:srgbClr val="C00000"/>
                </a:solidFill>
                <a:latin typeface="微软雅黑" panose="020B0503020204020204" pitchFamily="34" charset="-122"/>
                <a:ea typeface="微软雅黑" panose="020B0503020204020204" pitchFamily="34" charset="-122"/>
              </a:rPr>
              <a:t>全局内存</a:t>
            </a:r>
            <a:r>
              <a:rPr lang="zh-CN" altLang="zh-CN" sz="2000" b="1"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所有线程都可以访问的额外两个只读存储空间：</a:t>
            </a:r>
            <a:r>
              <a:rPr lang="zh-CN" altLang="zh-CN" sz="2000" b="1" dirty="0">
                <a:solidFill>
                  <a:srgbClr val="C00000"/>
                </a:solidFill>
                <a:latin typeface="微软雅黑" panose="020B0503020204020204" pitchFamily="34" charset="-122"/>
                <a:ea typeface="微软雅黑" panose="020B0503020204020204" pitchFamily="34" charset="-122"/>
              </a:rPr>
              <a:t>常量内存</a:t>
            </a:r>
            <a:r>
              <a:rPr lang="zh-CN" altLang="zh-CN" sz="2000" dirty="0">
                <a:solidFill>
                  <a:srgbClr val="C00000"/>
                </a:solidFill>
                <a:latin typeface="微软雅黑" panose="020B0503020204020204" pitchFamily="34" charset="-122"/>
                <a:ea typeface="微软雅黑" panose="020B0503020204020204" pitchFamily="34" charset="-122"/>
              </a:rPr>
              <a:t>和</a:t>
            </a:r>
            <a:r>
              <a:rPr lang="zh-CN" altLang="zh-CN" sz="2000" b="1" dirty="0">
                <a:solidFill>
                  <a:srgbClr val="C00000"/>
                </a:solidFill>
                <a:latin typeface="微软雅黑" panose="020B0503020204020204" pitchFamily="34" charset="-122"/>
                <a:ea typeface="微软雅黑" panose="020B0503020204020204" pitchFamily="34" charset="-122"/>
              </a:rPr>
              <a:t>纹理内存</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编程还假设主机和设备都在</a:t>
            </a:r>
            <a:r>
              <a:rPr lang="en-US" altLang="zh-CN" sz="2000" dirty="0">
                <a:latin typeface="微软雅黑" panose="020B0503020204020204" pitchFamily="34" charset="-122"/>
                <a:ea typeface="微软雅黑" panose="020B0503020204020204" pitchFamily="34" charset="-122"/>
              </a:rPr>
              <a:t>DRAM</a:t>
            </a:r>
            <a:r>
              <a:rPr lang="zh-CN" altLang="zh-CN" sz="2000" dirty="0">
                <a:latin typeface="微软雅黑" panose="020B0503020204020204" pitchFamily="34" charset="-122"/>
                <a:ea typeface="微软雅黑" panose="020B0503020204020204" pitchFamily="34" charset="-122"/>
              </a:rPr>
              <a:t>中保持他们自己的独立存储空间，分别成为</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主机存储器（</a:t>
            </a:r>
            <a:r>
              <a:rPr lang="en-US" altLang="zh-CN" sz="2000" b="1" dirty="0">
                <a:solidFill>
                  <a:srgbClr val="C00000"/>
                </a:solidFill>
                <a:latin typeface="微软雅黑" panose="020B0503020204020204" pitchFamily="34" charset="-122"/>
                <a:ea typeface="微软雅黑" panose="020B0503020204020204" pitchFamily="34" charset="-122"/>
              </a:rPr>
              <a:t>host memory)</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设备存储器</a:t>
            </a:r>
            <a:r>
              <a:rPr lang="en-US" altLang="zh-CN" sz="2000" b="1" dirty="0">
                <a:solidFill>
                  <a:srgbClr val="C00000"/>
                </a:solidFill>
                <a:latin typeface="微软雅黑" panose="020B0503020204020204" pitchFamily="34" charset="-122"/>
                <a:ea typeface="微软雅黑" panose="020B0503020204020204" pitchFamily="34" charset="-122"/>
              </a:rPr>
              <a:t>(device memory)</a:t>
            </a:r>
            <a:endParaRPr lang="zh-CN"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统一内存</a:t>
            </a:r>
            <a:r>
              <a:rPr lang="en-US" altLang="zh-CN" sz="2000" b="1" dirty="0">
                <a:solidFill>
                  <a:srgbClr val="C00000"/>
                </a:solidFill>
                <a:latin typeface="微软雅黑" panose="020B0503020204020204" pitchFamily="34" charset="-122"/>
                <a:ea typeface="微软雅黑" panose="020B0503020204020204" pitchFamily="34" charset="-122"/>
              </a:rPr>
              <a:t>(Unified memory)</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托管内存</a:t>
            </a:r>
            <a:r>
              <a:rPr lang="en-US" altLang="zh-CN" sz="2000" b="1" dirty="0">
                <a:solidFill>
                  <a:srgbClr val="C00000"/>
                </a:solidFill>
                <a:latin typeface="微软雅黑" panose="020B0503020204020204" pitchFamily="34" charset="-122"/>
                <a:ea typeface="微软雅黑" panose="020B0503020204020204" pitchFamily="34" charset="-122"/>
              </a:rPr>
              <a:t>(managed memory)</a:t>
            </a:r>
            <a:r>
              <a:rPr lang="zh-CN" altLang="en-US"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系统的所有</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访问</a:t>
            </a:r>
            <a:r>
              <a:rPr lang="zh-CN" altLang="zh-CN" sz="2000" b="1" dirty="0">
                <a:latin typeface="微软雅黑" panose="020B0503020204020204" pitchFamily="34" charset="-122"/>
                <a:ea typeface="微软雅黑" panose="020B0503020204020204" pitchFamily="34" charset="-122"/>
              </a:rPr>
              <a:t>托管内存</a:t>
            </a:r>
            <a:r>
              <a:rPr lang="zh-CN" altLang="zh-CN" sz="2000" dirty="0">
                <a:latin typeface="微软雅黑" panose="020B0503020204020204" pitchFamily="34" charset="-122"/>
                <a:ea typeface="微软雅黑" panose="020B0503020204020204" pitchFamily="34" charset="-122"/>
              </a:rPr>
              <a:t>。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953135"/>
            <a:ext cx="11317045" cy="2900218"/>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GPU</a:t>
            </a:r>
            <a:r>
              <a:rPr lang="zh-CN" altLang="en-US" sz="2400" b="1" dirty="0">
                <a:latin typeface="微软雅黑" panose="020B0503020204020204" pitchFamily="34" charset="-122"/>
                <a:ea typeface="微软雅黑" panose="020B0503020204020204" pitchFamily="34" charset="-122"/>
              </a:rPr>
              <a:t>的结构    </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NVIDIA</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在浮点运算能力上，吊打了</a:t>
            </a:r>
            <a:r>
              <a:rPr lang="en-US" altLang="zh-CN" sz="2000" dirty="0">
                <a:latin typeface="微软雅黑" panose="020B0503020204020204" pitchFamily="34" charset="-122"/>
                <a:ea typeface="微软雅黑" panose="020B0503020204020204" pitchFamily="34" charset="-122"/>
              </a:rPr>
              <a:t>Intel</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。其原因来自于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结构上的差异。如下图所示，</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仅仅具有有限的核心数量。相比于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的核心属于“少而精”的存在，核心数虽然很少，但是每个核心的性能很强，适合处理具有很多分支的复杂的逻辑。近些年来，</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中集成了一些并行指令集，如</a:t>
            </a:r>
            <a:r>
              <a:rPr lang="en-US" altLang="zh-CN" sz="2000" dirty="0">
                <a:latin typeface="微软雅黑" panose="020B0503020204020204" pitchFamily="34" charset="-122"/>
                <a:ea typeface="微软雅黑" panose="020B0503020204020204" pitchFamily="34" charset="-122"/>
              </a:rPr>
              <a:t>SSE</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AVX</a:t>
            </a:r>
            <a:r>
              <a:rPr lang="zh-CN" altLang="zh-CN" sz="2000" dirty="0">
                <a:latin typeface="微软雅黑" panose="020B0503020204020204" pitchFamily="34" charset="-122"/>
                <a:ea typeface="微软雅黑" panose="020B0503020204020204" pitchFamily="34" charset="-122"/>
              </a:rPr>
              <a:t>等，其中</a:t>
            </a:r>
            <a:r>
              <a:rPr lang="en-US" altLang="zh-CN" sz="2000" dirty="0">
                <a:latin typeface="微软雅黑" panose="020B0503020204020204" pitchFamily="34" charset="-122"/>
                <a:ea typeface="微软雅黑" panose="020B0503020204020204" pitchFamily="34" charset="-122"/>
              </a:rPr>
              <a:t>AVX</a:t>
            </a:r>
            <a:r>
              <a:rPr lang="zh-CN" altLang="zh-CN" sz="2000" dirty="0">
                <a:latin typeface="微软雅黑" panose="020B0503020204020204" pitchFamily="34" charset="-122"/>
                <a:ea typeface="微软雅黑" panose="020B0503020204020204" pitchFamily="34" charset="-122"/>
              </a:rPr>
              <a:t>可以同时处理</a:t>
            </a:r>
            <a:r>
              <a:rPr lang="en-US" altLang="zh-CN" sz="2000" dirty="0">
                <a:latin typeface="微软雅黑" panose="020B0503020204020204" pitchFamily="34" charset="-122"/>
                <a:ea typeface="微软雅黑" panose="020B0503020204020204" pitchFamily="34" charset="-122"/>
              </a:rPr>
              <a:t>256</a:t>
            </a:r>
            <a:r>
              <a:rPr lang="zh-CN" altLang="zh-CN" sz="2000" dirty="0">
                <a:latin typeface="微软雅黑" panose="020B0503020204020204" pitchFamily="34" charset="-122"/>
                <a:ea typeface="微软雅黑" panose="020B0503020204020204" pitchFamily="34" charset="-122"/>
              </a:rPr>
              <a:t>位</a:t>
            </a:r>
            <a:r>
              <a:rPr lang="en-US" altLang="zh-CN" sz="2000" dirty="0">
                <a:latin typeface="微软雅黑" panose="020B0503020204020204" pitchFamily="34" charset="-122"/>
                <a:ea typeface="微软雅黑" panose="020B0503020204020204" pitchFamily="34" charset="-122"/>
              </a:rPr>
              <a:t>(32</a:t>
            </a:r>
            <a:r>
              <a:rPr lang="zh-CN" altLang="zh-CN" sz="2000" dirty="0">
                <a:latin typeface="微软雅黑" panose="020B0503020204020204" pitchFamily="34" charset="-122"/>
                <a:ea typeface="微软雅黑" panose="020B0503020204020204" pitchFamily="34" charset="-122"/>
              </a:rPr>
              <a:t>个字节</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，可以大大加速并行计算。但是相比于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，还是小巫见大巫。</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2226832" y="4076717"/>
            <a:ext cx="1621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25"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2076225" y="3964478"/>
            <a:ext cx="7713233" cy="2890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18457" y="960513"/>
            <a:ext cx="10937385" cy="567020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3.6</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编程接口</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的编程接口由一系列</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语言的扩展和运行库</a:t>
            </a:r>
            <a:r>
              <a:rPr lang="en-US" altLang="zh-CN" sz="2000" dirty="0">
                <a:latin typeface="微软雅黑" panose="020B0503020204020204" pitchFamily="34" charset="-122"/>
                <a:ea typeface="微软雅黑" panose="020B0503020204020204" pitchFamily="34" charset="-122"/>
              </a:rPr>
              <a:t>(runtime library)</a:t>
            </a:r>
            <a:r>
              <a:rPr lang="zh-CN" altLang="zh-CN" sz="2000" dirty="0">
                <a:latin typeface="微软雅黑" panose="020B0503020204020204" pitchFamily="34" charset="-122"/>
                <a:ea typeface="微软雅黑" panose="020B0503020204020204" pitchFamily="34" charset="-122"/>
              </a:rPr>
              <a:t>组成。运行库则是在</a:t>
            </a:r>
            <a:r>
              <a:rPr lang="en-US" altLang="zh-CN" sz="2000" dirty="0">
                <a:latin typeface="微软雅黑" panose="020B0503020204020204" pitchFamily="34" charset="-122"/>
                <a:ea typeface="微软雅黑" panose="020B0503020204020204" pitchFamily="34" charset="-122"/>
              </a:rPr>
              <a:t>CUDA Driver API</a:t>
            </a:r>
            <a:r>
              <a:rPr lang="zh-CN" altLang="zh-CN" sz="2000" dirty="0">
                <a:latin typeface="微软雅黑" panose="020B0503020204020204" pitchFamily="34" charset="-122"/>
                <a:ea typeface="微软雅黑" panose="020B0503020204020204" pitchFamily="34" charset="-122"/>
              </a:rPr>
              <a:t>的基础上建立的。用户可以直接在应用程序中跳过</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，直接调用</a:t>
            </a:r>
            <a:r>
              <a:rPr lang="en-US" altLang="zh-CN" sz="2000" dirty="0">
                <a:latin typeface="微软雅黑" panose="020B0503020204020204" pitchFamily="34" charset="-122"/>
                <a:ea typeface="微软雅黑" panose="020B0503020204020204" pitchFamily="34" charset="-122"/>
              </a:rPr>
              <a:t>CUDA Driver API</a:t>
            </a:r>
            <a:r>
              <a:rPr lang="zh-CN" altLang="zh-CN" sz="2000" dirty="0">
                <a:latin typeface="微软雅黑" panose="020B0503020204020204" pitchFamily="34" charset="-122"/>
                <a:ea typeface="微软雅黑" panose="020B0503020204020204" pitchFamily="34" charset="-122"/>
              </a:rPr>
              <a:t>，以便更底层地操作</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，如操作</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的上下文。不过对于大多数应用来说，使用</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提供的运行库就足够了。</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使用</a:t>
            </a:r>
            <a:r>
              <a:rPr lang="en-US" altLang="zh-CN" sz="2000" b="1" dirty="0">
                <a:latin typeface="微软雅黑" panose="020B0503020204020204" pitchFamily="34" charset="-122"/>
                <a:ea typeface="微软雅黑" panose="020B0503020204020204" pitchFamily="34" charset="-122"/>
              </a:rPr>
              <a:t>NVCC</a:t>
            </a:r>
            <a:r>
              <a:rPr lang="zh-CN" altLang="zh-CN" sz="2000" b="1" dirty="0">
                <a:latin typeface="微软雅黑" panose="020B0503020204020204" pitchFamily="34" charset="-122"/>
                <a:ea typeface="微软雅黑" panose="020B0503020204020204" pitchFamily="34" charset="-122"/>
              </a:rPr>
              <a:t>编译</a:t>
            </a:r>
            <a:r>
              <a:rPr lang="en-US" altLang="zh-CN" sz="2000" b="1" dirty="0">
                <a:latin typeface="微软雅黑" panose="020B0503020204020204" pitchFamily="34" charset="-122"/>
                <a:ea typeface="微软雅黑" panose="020B0503020204020204" pitchFamily="34" charset="-122"/>
              </a:rPr>
              <a:t>CUDA</a:t>
            </a:r>
            <a:r>
              <a:rPr lang="zh-CN" altLang="zh-CN" sz="2000" b="1" dirty="0">
                <a:latin typeface="微软雅黑" panose="020B0503020204020204" pitchFamily="34" charset="-122"/>
                <a:ea typeface="微软雅黑" panose="020B0503020204020204" pitchFamily="34" charset="-122"/>
              </a:rPr>
              <a:t>程序</a:t>
            </a:r>
            <a:endParaRPr lang="zh-CN"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程序使用</a:t>
            </a: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编译器。</a:t>
            </a: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提供了简单方便的接口，能够很好的同时处理主机端和设备端代码。</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编译程序的命令：</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nvcc</a:t>
            </a:r>
            <a:r>
              <a:rPr lang="zh-CN" altLang="en-US"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filename.cu</a:t>
            </a:r>
            <a:r>
              <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–o filename</a:t>
            </a:r>
            <a:r>
              <a:rPr lang="zh-CN" altLang="en-US"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（更多信息请</a:t>
            </a:r>
            <a:r>
              <a:rPr lang="zh-CN" altLang="zh-CN" sz="2000" dirty="0">
                <a:latin typeface="微软雅黑" panose="020B0503020204020204" pitchFamily="34" charset="-122"/>
                <a:ea typeface="微软雅黑" panose="020B0503020204020204" pitchFamily="34" charset="-122"/>
              </a:rPr>
              <a:t>参考</a:t>
            </a:r>
            <a:r>
              <a:rPr lang="en-US" altLang="zh-CN" sz="2000" dirty="0" err="1">
                <a:latin typeface="微软雅黑" panose="020B0503020204020204" pitchFamily="34" charset="-122"/>
                <a:ea typeface="微软雅黑" panose="020B0503020204020204" pitchFamily="34" charset="-122"/>
              </a:rPr>
              <a:t>nvcc</a:t>
            </a:r>
            <a:r>
              <a:rPr lang="en-US" altLang="zh-CN" sz="2000" dirty="0">
                <a:latin typeface="微软雅黑" panose="020B0503020204020204" pitchFamily="34" charset="-122"/>
                <a:ea typeface="微软雅黑" panose="020B0503020204020204" pitchFamily="34" charset="-122"/>
              </a:rPr>
              <a:t> user manual</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8830" y="1339100"/>
            <a:ext cx="11813170" cy="4179799"/>
          </a:xfrm>
          <a:prstGeom prst="rect">
            <a:avLst/>
          </a:prstGeom>
          <a:noFill/>
        </p:spPr>
        <p:txBody>
          <a:bodyPr wrap="none" rtlCol="0" anchor="ctr">
            <a:spAutoFit/>
          </a:bodyPr>
          <a:lstStyle/>
          <a:p>
            <a:pPr>
              <a:lnSpc>
                <a:spcPct val="150000"/>
              </a:lnSpc>
            </a:pPr>
            <a:r>
              <a:rPr lang="zh-CN" altLang="zh-CN" sz="2400" b="1" dirty="0">
                <a:latin typeface="微软雅黑" panose="020B0503020204020204" pitchFamily="34" charset="-122"/>
                <a:ea typeface="微软雅黑" panose="020B0503020204020204" pitchFamily="34" charset="-122"/>
              </a:rPr>
              <a:t>编译流程</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离线编译</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进行离线编译的操作流程是：</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分离</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程序中的主机端代码</a:t>
            </a:r>
            <a:r>
              <a:rPr lang="en-US" altLang="zh-CN" sz="2000" dirty="0">
                <a:latin typeface="微软雅黑" panose="020B0503020204020204" pitchFamily="34" charset="-122"/>
                <a:ea typeface="微软雅黑" panose="020B0503020204020204" pitchFamily="34" charset="-122"/>
              </a:rPr>
              <a:t>(host code)</a:t>
            </a:r>
            <a:r>
              <a:rPr lang="zh-CN" altLang="zh-CN" sz="2000" dirty="0">
                <a:latin typeface="微软雅黑" panose="020B0503020204020204" pitchFamily="34" charset="-122"/>
                <a:ea typeface="微软雅黑" panose="020B0503020204020204" pitchFamily="34" charset="-122"/>
              </a:rPr>
              <a:t>和设备端代码</a:t>
            </a:r>
            <a:r>
              <a:rPr lang="en-US" altLang="zh-CN" sz="2000" dirty="0">
                <a:latin typeface="微软雅黑" panose="020B0503020204020204" pitchFamily="34" charset="-122"/>
                <a:ea typeface="微软雅黑" panose="020B0503020204020204" pitchFamily="34" charset="-122"/>
              </a:rPr>
              <a:t>(device code)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将设备端代码编译成一种虚拟汇编文件</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名为</a:t>
            </a:r>
            <a:r>
              <a:rPr lang="en-US" altLang="zh-CN" sz="2000" dirty="0">
                <a:latin typeface="微软雅黑" panose="020B0503020204020204" pitchFamily="34" charset="-122"/>
                <a:ea typeface="微软雅黑" panose="020B0503020204020204" pitchFamily="34" charset="-122"/>
              </a:rPr>
              <a:t>PTX)</a:t>
            </a:r>
            <a:r>
              <a:rPr lang="zh-CN" altLang="zh-CN" sz="2000" dirty="0">
                <a:latin typeface="微软雅黑" panose="020B0503020204020204" pitchFamily="34" charset="-122"/>
                <a:ea typeface="微软雅黑" panose="020B0503020204020204" pitchFamily="34" charset="-122"/>
              </a:rPr>
              <a:t>，再接着编译成二进制代码</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名为</a:t>
            </a:r>
            <a:r>
              <a:rPr lang="en-US" altLang="zh-CN" sz="2000" dirty="0" err="1">
                <a:latin typeface="微软雅黑" panose="020B0503020204020204" pitchFamily="34" charset="-122"/>
                <a:ea typeface="微软雅黑" panose="020B0503020204020204" pitchFamily="34" charset="-122"/>
              </a:rPr>
              <a:t>cubin</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将主机端代码中含有</a:t>
            </a:r>
            <a:r>
              <a:rPr lang="en-US" altLang="zh-CN" sz="2000" dirty="0">
                <a:latin typeface="微软雅黑" panose="020B0503020204020204" pitchFamily="34" charset="-122"/>
                <a:ea typeface="微软雅黑" panose="020B0503020204020204" pitchFamily="34" charset="-122"/>
              </a:rPr>
              <a:t>“&lt;&lt;&lt;&gt;&gt;&gt;”</a:t>
            </a:r>
            <a:r>
              <a:rPr lang="zh-CN" altLang="zh-CN" sz="2000" dirty="0">
                <a:latin typeface="微软雅黑" panose="020B0503020204020204" pitchFamily="34" charset="-122"/>
                <a:ea typeface="微软雅黑" panose="020B0503020204020204" pitchFamily="34" charset="-122"/>
              </a:rPr>
              <a:t>的代码</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即内核调用</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替换为</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运行库中的函数调用代码</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之后</a:t>
            </a: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会借助其他编译器</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如</a:t>
            </a:r>
            <a:r>
              <a:rPr lang="en-US" altLang="zh-CN" sz="2000" dirty="0" err="1">
                <a:latin typeface="微软雅黑" panose="020B0503020204020204" pitchFamily="34" charset="-122"/>
                <a:ea typeface="微软雅黑" panose="020B0503020204020204" pitchFamily="34" charset="-122"/>
              </a:rPr>
              <a:t>gcc</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将主机端代码编译出来，主机端代码和设备端代码被编译好后，</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err="1">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会将两段代码链接起来</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65375"/>
            <a:ext cx="10162835" cy="6449651"/>
          </a:xfrm>
          <a:prstGeom prst="rect">
            <a:avLst/>
          </a:prstGeom>
          <a:noFill/>
        </p:spPr>
        <p:txBody>
          <a:bodyPr wrap="square" rtlCol="0" anchor="ctr">
            <a:spAutoFit/>
          </a:bodyPr>
          <a:lstStyle/>
          <a:p>
            <a:pPr>
              <a:lnSpc>
                <a:spcPts val="3300"/>
              </a:lnSpc>
            </a:pPr>
            <a:r>
              <a:rPr lang="en-US" altLang="zh-CN" sz="2400" b="1" dirty="0">
                <a:latin typeface="微软雅黑" panose="020B0503020204020204" pitchFamily="34" charset="-122"/>
                <a:ea typeface="微软雅黑" panose="020B0503020204020204" pitchFamily="34" charset="-122"/>
              </a:rPr>
              <a:t>3.7</a:t>
            </a:r>
            <a:r>
              <a:rPr lang="zh-CN" altLang="en-US" sz="2400" b="1" dirty="0">
                <a:latin typeface="微软雅黑" panose="020B0503020204020204" pitchFamily="34" charset="-122"/>
                <a:ea typeface="微软雅黑" panose="020B0503020204020204" pitchFamily="34" charset="-122"/>
              </a:rPr>
              <a:t> 函数类型及常用函数</a:t>
            </a:r>
            <a:endParaRPr lang="en-US" altLang="zh-CN" sz="2400" b="1"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global (</a:t>
            </a:r>
            <a:r>
              <a:rPr lang="zh-CN" altLang="en-US" sz="2000" dirty="0">
                <a:latin typeface="微软雅黑" panose="020B0503020204020204" pitchFamily="34" charset="-122"/>
                <a:ea typeface="微软雅黑" panose="020B0503020204020204" pitchFamily="34" charset="-122"/>
              </a:rPr>
              <a:t>核函数，</a:t>
            </a:r>
            <a:r>
              <a:rPr lang="en-GB" altLang="zh-CN" sz="2000" dirty="0">
                <a:latin typeface="微软雅黑" panose="020B0503020204020204" pitchFamily="34" charset="-122"/>
                <a:ea typeface="微软雅黑" panose="020B0503020204020204" pitchFamily="34" charset="-122"/>
              </a:rPr>
              <a:t>void)</a:t>
            </a:r>
            <a:r>
              <a:rPr lang="zh-CN" altLang="en-GB"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device (GPU)</a:t>
            </a:r>
            <a:r>
              <a:rPr lang="zh-CN" altLang="en-GB"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host (CPU</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可略</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cudaError</a:t>
            </a:r>
            <a:r>
              <a:rPr lang="en-GB" altLang="zh-CN" sz="2000" dirty="0">
                <a:latin typeface="微软雅黑" panose="020B0503020204020204" pitchFamily="34" charset="-122"/>
                <a:ea typeface="微软雅黑" panose="020B0503020204020204" pitchFamily="34" charset="-122"/>
              </a:rPr>
              <a:t> t </a:t>
            </a:r>
            <a:r>
              <a:rPr lang="en-GB" altLang="zh-CN" sz="2000" dirty="0" err="1">
                <a:latin typeface="微软雅黑" panose="020B0503020204020204" pitchFamily="34" charset="-122"/>
                <a:ea typeface="微软雅黑" panose="020B0503020204020204" pitchFamily="34" charset="-122"/>
              </a:rPr>
              <a:t>cudaMalloc</a:t>
            </a:r>
            <a:r>
              <a:rPr lang="en-GB" altLang="zh-CN" sz="2000" dirty="0">
                <a:latin typeface="微软雅黑" panose="020B0503020204020204" pitchFamily="34" charset="-122"/>
                <a:ea typeface="微软雅黑" panose="020B0503020204020204" pitchFamily="34" charset="-122"/>
              </a:rPr>
              <a:t>((void**)&amp;</a:t>
            </a:r>
            <a:r>
              <a:rPr lang="en-GB" altLang="zh-CN" sz="2000" dirty="0" err="1">
                <a:latin typeface="微软雅黑" panose="020B0503020204020204" pitchFamily="34" charset="-122"/>
                <a:ea typeface="微软雅黑" panose="020B0503020204020204" pitchFamily="34" charset="-122"/>
              </a:rPr>
              <a:t>devPtr</a:t>
            </a:r>
            <a:r>
              <a:rPr lang="en-GB" altLang="zh-CN" sz="2000" dirty="0">
                <a:latin typeface="微软雅黑" panose="020B0503020204020204" pitchFamily="34" charset="-122"/>
                <a:ea typeface="微软雅黑" panose="020B0503020204020204" pitchFamily="34" charset="-122"/>
              </a:rPr>
              <a:t>, size t size)</a:t>
            </a:r>
            <a:r>
              <a:rPr lang="zh-CN" altLang="en-US"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申请显存</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为指针分配</a:t>
            </a:r>
            <a:r>
              <a:rPr lang="en-GB" altLang="zh-CN" sz="2000" dirty="0">
                <a:latin typeface="微软雅黑" panose="020B0503020204020204" pitchFamily="34" charset="-122"/>
                <a:ea typeface="微软雅黑" panose="020B0503020204020204" pitchFamily="34" charset="-122"/>
              </a:rPr>
              <a:t>size</a:t>
            </a:r>
            <a:r>
              <a:rPr lang="zh-CN" altLang="en-US" sz="2000" dirty="0">
                <a:latin typeface="微软雅黑" panose="020B0503020204020204" pitchFamily="34" charset="-122"/>
                <a:ea typeface="微软雅黑" panose="020B0503020204020204" pitchFamily="34" charset="-122"/>
              </a:rPr>
              <a:t>字节的</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端内存</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无误情形下返回</a:t>
            </a:r>
            <a:r>
              <a:rPr lang="en-GB" altLang="zh-CN" sz="2000" dirty="0" err="1">
                <a:latin typeface="微软雅黑" panose="020B0503020204020204" pitchFamily="34" charset="-122"/>
                <a:ea typeface="微软雅黑" panose="020B0503020204020204" pitchFamily="34" charset="-122"/>
              </a:rPr>
              <a:t>cudaSuccess</a:t>
            </a:r>
            <a:endParaRPr lang="en-GB" altLang="zh-CN"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cudaError</a:t>
            </a:r>
            <a:r>
              <a:rPr lang="en-GB" altLang="zh-CN" sz="2000" dirty="0">
                <a:latin typeface="微软雅黑" panose="020B0503020204020204" pitchFamily="34" charset="-122"/>
                <a:ea typeface="微软雅黑" panose="020B0503020204020204" pitchFamily="34" charset="-122"/>
              </a:rPr>
              <a:t> t </a:t>
            </a:r>
            <a:r>
              <a:rPr lang="en-GB" altLang="zh-CN" sz="2000" dirty="0" err="1">
                <a:latin typeface="微软雅黑" panose="020B0503020204020204" pitchFamily="34" charset="-122"/>
                <a:ea typeface="微软雅黑" panose="020B0503020204020204" pitchFamily="34" charset="-122"/>
              </a:rPr>
              <a:t>cudaMemcpy</a:t>
            </a:r>
            <a:r>
              <a:rPr lang="en-GB" altLang="zh-CN" sz="2000" dirty="0">
                <a:latin typeface="微软雅黑" panose="020B0503020204020204" pitchFamily="34" charset="-122"/>
                <a:ea typeface="微软雅黑" panose="020B0503020204020204" pitchFamily="34" charset="-122"/>
              </a:rPr>
              <a:t> (void * </a:t>
            </a:r>
            <a:r>
              <a:rPr lang="en-GB" altLang="zh-CN" sz="2000" dirty="0" err="1">
                <a:latin typeface="微软雅黑" panose="020B0503020204020204" pitchFamily="34" charset="-122"/>
                <a:ea typeface="微软雅黑" panose="020B0503020204020204" pitchFamily="34" charset="-122"/>
              </a:rPr>
              <a:t>dst</a:t>
            </a:r>
            <a:r>
              <a:rPr lang="en-GB" altLang="zh-CN" sz="2000" dirty="0">
                <a:latin typeface="微软雅黑" panose="020B0503020204020204" pitchFamily="34" charset="-122"/>
                <a:ea typeface="微软雅黑" panose="020B0503020204020204" pitchFamily="34" charset="-122"/>
              </a:rPr>
              <a:t>, const void * </a:t>
            </a:r>
            <a:r>
              <a:rPr lang="en-GB" altLang="zh-CN" sz="2000" dirty="0" err="1">
                <a:latin typeface="微软雅黑" panose="020B0503020204020204" pitchFamily="34" charset="-122"/>
                <a:ea typeface="微软雅黑" panose="020B0503020204020204" pitchFamily="34" charset="-122"/>
              </a:rPr>
              <a:t>src</a:t>
            </a:r>
            <a:r>
              <a:rPr lang="en-GB" altLang="zh-CN" sz="2000" dirty="0">
                <a:latin typeface="微软雅黑" panose="020B0503020204020204" pitchFamily="34" charset="-122"/>
                <a:ea typeface="微软雅黑" panose="020B0503020204020204" pitchFamily="34" charset="-122"/>
              </a:rPr>
              <a:t>, size t count, </a:t>
            </a:r>
            <a:r>
              <a:rPr lang="en-GB" altLang="zh-CN" sz="2000" dirty="0" err="1">
                <a:latin typeface="微软雅黑" panose="020B0503020204020204" pitchFamily="34" charset="-122"/>
                <a:ea typeface="微软雅黑" panose="020B0503020204020204" pitchFamily="34" charset="-122"/>
              </a:rPr>
              <a:t>enum</a:t>
            </a:r>
            <a:endParaRPr lang="en-GB" altLang="zh-CN" sz="2000" dirty="0">
              <a:latin typeface="微软雅黑" panose="020B0503020204020204" pitchFamily="34" charset="-122"/>
              <a:ea typeface="微软雅黑" panose="020B0503020204020204" pitchFamily="34" charset="-122"/>
            </a:endParaRPr>
          </a:p>
          <a:p>
            <a:pPr>
              <a:lnSpc>
                <a:spcPts val="3300"/>
              </a:lnSpc>
            </a:pPr>
            <a:r>
              <a:rPr lang="zh-CN" altLang="en-US"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cudaMemcpyKind</a:t>
            </a:r>
            <a:r>
              <a:rPr lang="en-GB" altLang="zh-CN" sz="2000" dirty="0">
                <a:latin typeface="微软雅黑" panose="020B0503020204020204" pitchFamily="34" charset="-122"/>
                <a:ea typeface="微软雅黑" panose="020B0503020204020204" pitchFamily="34" charset="-122"/>
              </a:rPr>
              <a:t> kind)</a:t>
            </a:r>
            <a:r>
              <a:rPr lang="zh-CN" altLang="en-US"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主机内存和显存之间传递数据</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dst</a:t>
            </a:r>
            <a:r>
              <a:rPr lang="en-GB"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目标显存地址</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src</a:t>
            </a:r>
            <a:r>
              <a:rPr lang="en-GB"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源显存地址</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count-</a:t>
            </a:r>
            <a:r>
              <a:rPr lang="zh-CN" altLang="en-US" sz="2000" dirty="0">
                <a:latin typeface="微软雅黑" panose="020B0503020204020204" pitchFamily="34" charset="-122"/>
                <a:ea typeface="微软雅黑" panose="020B0503020204020204" pitchFamily="34" charset="-122"/>
              </a:rPr>
              <a:t>拷贝字节数</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kind-</a:t>
            </a:r>
            <a:r>
              <a:rPr lang="zh-CN" altLang="en-US" sz="2000" dirty="0">
                <a:latin typeface="微软雅黑" panose="020B0503020204020204" pitchFamily="34" charset="-122"/>
                <a:ea typeface="微软雅黑" panose="020B0503020204020204" pitchFamily="34" charset="-122"/>
              </a:rPr>
              <a:t>转换类型：</a:t>
            </a:r>
            <a:r>
              <a:rPr lang="en-GB" altLang="zh-CN" sz="2000" dirty="0" err="1">
                <a:latin typeface="微软雅黑" panose="020B0503020204020204" pitchFamily="34" charset="-122"/>
                <a:ea typeface="微软雅黑" panose="020B0503020204020204" pitchFamily="34" charset="-122"/>
              </a:rPr>
              <a:t>cudaMemcpyHostToDevice</a:t>
            </a:r>
            <a:r>
              <a:rPr lang="zh-CN" altLang="en-GB"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cudaMemcpyDeviceToHost</a:t>
            </a:r>
            <a:r>
              <a:rPr lang="zh-CN" altLang="en-GB" sz="2000" dirty="0">
                <a:latin typeface="微软雅黑" panose="020B0503020204020204" pitchFamily="34" charset="-122"/>
                <a:ea typeface="微软雅黑" panose="020B0503020204020204" pitchFamily="34" charset="-122"/>
              </a:rPr>
              <a:t>，</a:t>
            </a:r>
            <a:endParaRPr lang="zh-CN" altLang="en-GB"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cudaMemcpyHostToHost</a:t>
            </a:r>
            <a:r>
              <a:rPr lang="zh-CN" altLang="en-GB"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cudaMemcpyDeviceToDevice</a:t>
            </a:r>
            <a:endParaRPr lang="en-GB" altLang="zh-CN"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cudaError</a:t>
            </a:r>
            <a:r>
              <a:rPr lang="en-GB" altLang="zh-CN" sz="2000" dirty="0">
                <a:latin typeface="微软雅黑" panose="020B0503020204020204" pitchFamily="34" charset="-122"/>
                <a:ea typeface="微软雅黑" panose="020B0503020204020204" pitchFamily="34" charset="-122"/>
              </a:rPr>
              <a:t> t </a:t>
            </a:r>
            <a:r>
              <a:rPr lang="en-GB" altLang="zh-CN" sz="2000" dirty="0" err="1">
                <a:latin typeface="微软雅黑" panose="020B0503020204020204" pitchFamily="34" charset="-122"/>
                <a:ea typeface="微软雅黑" panose="020B0503020204020204" pitchFamily="34" charset="-122"/>
              </a:rPr>
              <a:t>cudaFree</a:t>
            </a:r>
            <a:r>
              <a:rPr lang="en-GB" altLang="zh-CN" sz="2000" dirty="0">
                <a:latin typeface="微软雅黑" panose="020B0503020204020204" pitchFamily="34" charset="-122"/>
                <a:ea typeface="微软雅黑" panose="020B0503020204020204" pitchFamily="34" charset="-122"/>
              </a:rPr>
              <a:t>(void* </a:t>
            </a:r>
            <a:r>
              <a:rPr lang="en-GB" altLang="zh-CN" sz="2000" dirty="0" err="1">
                <a:latin typeface="微软雅黑" panose="020B0503020204020204" pitchFamily="34" charset="-122"/>
                <a:ea typeface="微软雅黑" panose="020B0503020204020204" pitchFamily="34" charset="-122"/>
              </a:rPr>
              <a:t>devPtr</a:t>
            </a:r>
            <a:r>
              <a:rPr lang="en-GB"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释放显存</a:t>
            </a:r>
            <a:endParaRPr lang="zh-CN" altLang="en-US" sz="2000" b="1" dirty="0">
              <a:solidFill>
                <a:srgbClr val="C00000"/>
              </a:solidFill>
              <a:latin typeface="微软雅黑" panose="020B0503020204020204" pitchFamily="34" charset="-122"/>
              <a:ea typeface="微软雅黑" panose="020B0503020204020204" pitchFamily="34" charset="-122"/>
            </a:endParaRPr>
          </a:p>
          <a:p>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5" y="1185753"/>
            <a:ext cx="10743747" cy="538012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3.8</a:t>
            </a:r>
            <a:r>
              <a:rPr lang="zh-CN" altLang="en-US" sz="2400" b="1" dirty="0">
                <a:latin typeface="微软雅黑" panose="020B0503020204020204" pitchFamily="34" charset="-122"/>
                <a:ea typeface="微软雅黑" panose="020B0503020204020204" pitchFamily="34" charset="-122"/>
              </a:rPr>
              <a:t> 查询设备和使用设备</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的编程需要跟各个</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卡的架构等信息密切相关，多</a:t>
            </a:r>
            <a:r>
              <a:rPr lang="en-GB" altLang="zh-CN" sz="2000" dirty="0">
                <a:latin typeface="微软雅黑" panose="020B0503020204020204" pitchFamily="34" charset="-122"/>
                <a:ea typeface="微软雅黑" panose="020B0503020204020204" pitchFamily="34" charset="-122"/>
              </a:rPr>
              <a:t>GPU </a:t>
            </a:r>
            <a:r>
              <a:rPr lang="zh-CN" altLang="en-US" sz="2000" dirty="0">
                <a:latin typeface="微软雅黑" panose="020B0503020204020204" pitchFamily="34" charset="-122"/>
                <a:ea typeface="微软雅黑" panose="020B0503020204020204" pitchFamily="34" charset="-122"/>
              </a:rPr>
              <a:t>的编程也需要获取各个</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号等等。常用的几个查询命令函数如下：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err="1">
                <a:solidFill>
                  <a:srgbClr val="C00000"/>
                </a:solidFill>
                <a:latin typeface="微软雅黑" panose="020B0503020204020204" pitchFamily="34" charset="-122"/>
                <a:ea typeface="微软雅黑" panose="020B0503020204020204" pitchFamily="34" charset="-122"/>
              </a:rPr>
              <a:t>cudaGetDeviceCount</a:t>
            </a:r>
            <a:r>
              <a:rPr lang="en-GB" altLang="zh-CN" sz="2000" b="1"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：获得该节点内</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的数量</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err="1">
                <a:solidFill>
                  <a:srgbClr val="C00000"/>
                </a:solidFill>
                <a:latin typeface="微软雅黑" panose="020B0503020204020204" pitchFamily="34" charset="-122"/>
                <a:ea typeface="微软雅黑" panose="020B0503020204020204" pitchFamily="34" charset="-122"/>
              </a:rPr>
              <a:t>cudaGetDevice</a:t>
            </a:r>
            <a:r>
              <a:rPr lang="en-GB" altLang="zh-CN" sz="2000" b="1"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：获得当前</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所在节点的</a:t>
            </a:r>
            <a:r>
              <a:rPr lang="en-GB"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号，节点</a:t>
            </a:r>
            <a:r>
              <a:rPr lang="en-GB"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开始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err="1">
                <a:solidFill>
                  <a:srgbClr val="C00000"/>
                </a:solidFill>
                <a:latin typeface="微软雅黑" panose="020B0503020204020204" pitchFamily="34" charset="-122"/>
                <a:ea typeface="微软雅黑" panose="020B0503020204020204" pitchFamily="34" charset="-122"/>
              </a:rPr>
              <a:t>cudaSetDevice</a:t>
            </a:r>
            <a:r>
              <a:rPr lang="en-GB" altLang="zh-CN" sz="2000" b="1"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：设定当前使用哪块</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进行编程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a:solidFill>
                  <a:srgbClr val="C00000"/>
                </a:solidFill>
                <a:latin typeface="微软雅黑" panose="020B0503020204020204" pitchFamily="34" charset="-122"/>
                <a:ea typeface="微软雅黑" panose="020B0503020204020204" pitchFamily="34" charset="-122"/>
              </a:rPr>
              <a:t>struct </a:t>
            </a:r>
            <a:r>
              <a:rPr lang="en-GB" altLang="zh-CN" sz="2000" b="1" dirty="0" err="1">
                <a:solidFill>
                  <a:srgbClr val="C00000"/>
                </a:solidFill>
                <a:latin typeface="微软雅黑" panose="020B0503020204020204" pitchFamily="34" charset="-122"/>
                <a:ea typeface="微软雅黑" panose="020B0503020204020204" pitchFamily="34" charset="-122"/>
              </a:rPr>
              <a:t>cudaDeviceProp</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内建的结构体，里面包含了设备名，当前设备的</a:t>
            </a:r>
            <a:r>
              <a:rPr lang="en-GB" altLang="zh-CN" sz="2000" dirty="0">
                <a:latin typeface="微软雅黑" panose="020B0503020204020204" pitchFamily="34" charset="-122"/>
                <a:ea typeface="微软雅黑" panose="020B0503020204020204" pitchFamily="34" charset="-122"/>
              </a:rPr>
              <a:t>Global memory</a:t>
            </a:r>
            <a:r>
              <a:rPr lang="zh-CN" altLang="en-US" sz="2000" dirty="0">
                <a:latin typeface="微软雅黑" panose="020B0503020204020204" pitchFamily="34" charset="-122"/>
                <a:ea typeface="微软雅黑" panose="020B0503020204020204" pitchFamily="34" charset="-122"/>
              </a:rPr>
              <a:t>总量，每个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a:t>
            </a:r>
            <a:r>
              <a:rPr lang="en-GB" altLang="zh-CN" sz="2000" dirty="0">
                <a:latin typeface="微软雅黑" panose="020B0503020204020204" pitchFamily="34" charset="-122"/>
                <a:ea typeface="微软雅黑" panose="020B0503020204020204" pitchFamily="34" charset="-122"/>
              </a:rPr>
              <a:t>shared memory</a:t>
            </a:r>
            <a:r>
              <a:rPr lang="zh-CN" altLang="en-US" sz="2000" dirty="0">
                <a:latin typeface="微软雅黑" panose="020B0503020204020204" pitchFamily="34" charset="-122"/>
                <a:ea typeface="微软雅黑" panose="020B0503020204020204" pitchFamily="34" charset="-122"/>
              </a:rPr>
              <a:t>的总量，</a:t>
            </a:r>
            <a:r>
              <a:rPr lang="en-GB" altLang="zh-CN" sz="2000" dirty="0">
                <a:latin typeface="微软雅黑" panose="020B0503020204020204" pitchFamily="34" charset="-122"/>
                <a:ea typeface="微软雅黑" panose="020B0503020204020204" pitchFamily="34" charset="-122"/>
              </a:rPr>
              <a:t>warp</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size</a:t>
            </a:r>
            <a:r>
              <a:rPr lang="zh-CN" altLang="en-US" sz="2000" dirty="0">
                <a:latin typeface="微软雅黑" panose="020B0503020204020204" pitchFamily="34" charset="-122"/>
                <a:ea typeface="微软雅黑" panose="020B0503020204020204" pitchFamily="34" charset="-122"/>
              </a:rPr>
              <a:t>等大量的内建变量，方便了使用者对设备的查询，便于并行优化编程，同时</a:t>
            </a:r>
            <a:r>
              <a:rPr lang="en-GB"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里面已经有现成的例子，在给定一个机器时，我们可以直接调用该例子获取设备信息。</a:t>
            </a:r>
            <a:endParaRPr lang="zh-CN" altLang="en-US"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9712" y="1118058"/>
            <a:ext cx="10951728" cy="55900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04444"/>
            <a:ext cx="10539352" cy="5490157"/>
          </a:xfrm>
          <a:prstGeom prst="rect">
            <a:avLst/>
          </a:prstGeom>
          <a:noFill/>
        </p:spPr>
        <p:txBody>
          <a:bodyPr wrap="square" rtlCol="0" anchor="ctr">
            <a:spAutoFit/>
          </a:bodyPr>
          <a:lstStyle/>
          <a:p>
            <a:pPr>
              <a:lnSpc>
                <a:spcPct val="150000"/>
              </a:lnSpc>
            </a:pP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例</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实现两个</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维向量的加法。</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问题描述：两个</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维向量𝑎，𝑏，相加结果赋给一个</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维向量𝑐，即</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𝑐 </a:t>
            </a:r>
            <a:r>
              <a:rPr lang="en-US" altLang="zh-CN" sz="2400" dirty="0">
                <a:latin typeface="微软雅黑" panose="020B0503020204020204" pitchFamily="34" charset="-122"/>
                <a:ea typeface="微软雅黑" panose="020B0503020204020204" pitchFamily="34" charset="-122"/>
              </a:rPr>
              <a:t>= 𝑎 +𝑏</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向量</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𝑎 </a:t>
            </a:r>
            <a:r>
              <a:rPr lang="en-US" altLang="zh-CN" sz="2400" dirty="0">
                <a:latin typeface="微软雅黑" panose="020B0503020204020204" pitchFamily="34" charset="-122"/>
                <a:ea typeface="微软雅黑" panose="020B0503020204020204" pitchFamily="34" charset="-122"/>
              </a:rPr>
              <a:t>= (𝑎</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𝑎</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𝑎</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 . . , 𝑎</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a:t>
            </a:r>
            <a:endParaRPr lang="en-GB"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GB" altLang="zh-CN" sz="2400" dirty="0">
                <a:latin typeface="微软雅黑" panose="020B0503020204020204" pitchFamily="34" charset="-122"/>
                <a:ea typeface="微软雅黑" panose="020B0503020204020204" pitchFamily="34" charset="-122"/>
              </a:rPr>
              <a:t>𝑏 = (𝑏</a:t>
            </a:r>
            <a:r>
              <a:rPr lang="en-GB" altLang="zh-CN" sz="2400" baseline="-25000" dirty="0">
                <a:latin typeface="微软雅黑" panose="020B0503020204020204" pitchFamily="34" charset="-122"/>
                <a:ea typeface="微软雅黑" panose="020B0503020204020204" pitchFamily="34" charset="-122"/>
              </a:rPr>
              <a:t>0</a:t>
            </a:r>
            <a:r>
              <a:rPr lang="en-GB" altLang="zh-CN" sz="2400" dirty="0">
                <a:latin typeface="微软雅黑" panose="020B0503020204020204" pitchFamily="34" charset="-122"/>
                <a:ea typeface="微软雅黑" panose="020B0503020204020204" pitchFamily="34" charset="-122"/>
              </a:rPr>
              <a:t>, 𝑏</a:t>
            </a:r>
            <a:r>
              <a:rPr lang="en-GB" altLang="zh-CN" sz="2400" baseline="-25000" dirty="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𝑏</a:t>
            </a:r>
            <a:r>
              <a:rPr lang="en-GB" altLang="zh-CN" sz="2400" baseline="-25000" dirty="0">
                <a:latin typeface="微软雅黑" panose="020B0503020204020204" pitchFamily="34" charset="-122"/>
                <a:ea typeface="微软雅黑" panose="020B0503020204020204" pitchFamily="34" charset="-122"/>
              </a:rPr>
              <a:t>2</a:t>
            </a:r>
            <a:r>
              <a:rPr lang="en-GB" altLang="zh-CN" sz="2400" dirty="0">
                <a:latin typeface="微软雅黑" panose="020B0503020204020204" pitchFamily="34" charset="-122"/>
                <a:ea typeface="微软雅黑" panose="020B0503020204020204" pitchFamily="34" charset="-122"/>
              </a:rPr>
              <a:t>, . . . , 𝑏</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𝑏</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a:t>
            </a:r>
            <a:endParaRPr lang="en-GB"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GB" altLang="zh-CN" sz="2400" dirty="0">
                <a:latin typeface="微软雅黑" panose="020B0503020204020204" pitchFamily="34" charset="-122"/>
                <a:ea typeface="微软雅黑" panose="020B0503020204020204" pitchFamily="34" charset="-122"/>
              </a:rPr>
              <a:t>𝑐 = (𝑎</a:t>
            </a:r>
            <a:r>
              <a:rPr lang="en-GB" altLang="zh-CN" sz="2400" baseline="-25000" dirty="0">
                <a:latin typeface="微软雅黑" panose="020B0503020204020204" pitchFamily="34" charset="-122"/>
                <a:ea typeface="微软雅黑" panose="020B0503020204020204" pitchFamily="34" charset="-122"/>
              </a:rPr>
              <a:t>0</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0</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2</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2</a:t>
            </a:r>
            <a:r>
              <a:rPr lang="en-GB" altLang="zh-CN" sz="2400" dirty="0">
                <a:latin typeface="微软雅黑" panose="020B0503020204020204" pitchFamily="34" charset="-122"/>
                <a:ea typeface="微软雅黑" panose="020B0503020204020204" pitchFamily="34" charset="-122"/>
              </a:rPr>
              <a:t>, . . . , 𝑎</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a:t>
            </a:r>
            <a:endParaRPr lang="en-GB" altLang="zh-CN" sz="2400" dirty="0">
              <a:latin typeface="微软雅黑" panose="020B0503020204020204" pitchFamily="34" charset="-122"/>
              <a:ea typeface="微软雅黑" panose="020B0503020204020204" pitchFamily="34" charset="-122"/>
            </a:endParaRPr>
          </a:p>
          <a:p>
            <a:pPr>
              <a:lnSpc>
                <a:spcPct val="150000"/>
              </a:lnSpc>
            </a:pP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68371" y="1065375"/>
            <a:ext cx="10055257" cy="6186502"/>
          </a:xfrm>
          <a:prstGeom prst="rect">
            <a:avLst/>
          </a:prstGeom>
          <a:noFill/>
        </p:spPr>
        <p:txBody>
          <a:bodyPr wrap="square" rtlCol="0" anchor="ctr">
            <a:spAutoFit/>
          </a:bodyPr>
          <a:lstStyle/>
          <a:p>
            <a:pPr>
              <a:lnSpc>
                <a:spcPct val="120000"/>
              </a:lnSpc>
            </a:pPr>
            <a:r>
              <a:rPr lang="en-GB"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代码</a:t>
            </a:r>
            <a:endParaRPr lang="en-US" altLang="zh-CN" sz="2400" b="1" dirty="0">
              <a:latin typeface="微软雅黑" panose="020B0503020204020204" pitchFamily="34" charset="-122"/>
              <a:ea typeface="微软雅黑" panose="020B0503020204020204" pitchFamily="34" charset="-122"/>
            </a:endParaRPr>
          </a:p>
          <a:p>
            <a:pPr>
              <a:lnSpc>
                <a:spcPct val="120000"/>
              </a:lnSpc>
            </a:pP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en-GB" altLang="zh-CN" sz="2000" dirty="0">
                <a:latin typeface="微软雅黑" panose="020B0503020204020204" pitchFamily="34" charset="-122"/>
                <a:ea typeface="微软雅黑" panose="020B0503020204020204" pitchFamily="34" charset="-122"/>
              </a:rPr>
              <a:t># include . iostream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void add ( int *a, int *b, int *c)</a:t>
            </a:r>
            <a:r>
              <a:rPr lang="en-US"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for ( int </a:t>
            </a:r>
            <a:r>
              <a:rPr lang="en-GB" altLang="zh-CN" sz="2000" dirty="0" err="1">
                <a:latin typeface="微软雅黑" panose="020B0503020204020204" pitchFamily="34" charset="-122"/>
                <a:ea typeface="微软雅黑" panose="020B0503020204020204" pitchFamily="34" charset="-122"/>
              </a:rPr>
              <a:t>tid</a:t>
            </a:r>
            <a:r>
              <a:rPr lang="en-US" altLang="zh-CN" sz="2000" dirty="0">
                <a:latin typeface="微软雅黑" panose="020B0503020204020204" pitchFamily="34" charset="-122"/>
                <a:ea typeface="微软雅黑" panose="020B0503020204020204" pitchFamily="34" charset="-122"/>
              </a:rPr>
              <a:t>_</a:t>
            </a:r>
            <a:r>
              <a:rPr lang="en-GB" altLang="zh-CN" sz="2000" dirty="0">
                <a:latin typeface="微软雅黑" panose="020B0503020204020204" pitchFamily="34" charset="-122"/>
                <a:ea typeface="微软雅黑" panose="020B0503020204020204" pitchFamily="34" charset="-122"/>
              </a:rPr>
              <a:t>x =0;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.10;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c[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 = a[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 + b[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int main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int a[10] ,b[10] ,c [10];</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for ( int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 0;i .10;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a[</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b[</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]=2*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add (</a:t>
            </a:r>
            <a:r>
              <a:rPr lang="en-GB" altLang="zh-CN" sz="2000" dirty="0" err="1">
                <a:latin typeface="微软雅黑" panose="020B0503020204020204" pitchFamily="34" charset="-122"/>
                <a:ea typeface="微软雅黑" panose="020B0503020204020204" pitchFamily="34" charset="-122"/>
              </a:rPr>
              <a:t>a,b,c</a:t>
            </a:r>
            <a:r>
              <a:rPr lang="en-GB"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for ( int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=0;i .10;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std </a:t>
            </a:r>
            <a:r>
              <a:rPr lang="en-US"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cout</a:t>
            </a:r>
            <a:r>
              <a:rPr lang="en-GB" altLang="zh-CN" sz="2000" dirty="0">
                <a:latin typeface="微软雅黑" panose="020B0503020204020204" pitchFamily="34" charset="-122"/>
                <a:ea typeface="微软雅黑" panose="020B0503020204020204" pitchFamily="34" charset="-122"/>
              </a:rPr>
              <a:t> &lt;&lt; c[</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&lt;&lt; ”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std :: </a:t>
            </a:r>
            <a:r>
              <a:rPr lang="en-GB" altLang="zh-CN" sz="2000" dirty="0" err="1">
                <a:latin typeface="微软雅黑" panose="020B0503020204020204" pitchFamily="34" charset="-122"/>
                <a:ea typeface="微软雅黑" panose="020B0503020204020204" pitchFamily="34" charset="-122"/>
              </a:rPr>
              <a:t>cout</a:t>
            </a:r>
            <a:r>
              <a:rPr lang="en-GB" altLang="zh-CN" sz="2000" dirty="0">
                <a:latin typeface="微软雅黑" panose="020B0503020204020204" pitchFamily="34" charset="-122"/>
                <a:ea typeface="微软雅黑" panose="020B0503020204020204" pitchFamily="34" charset="-122"/>
              </a:rPr>
              <a:t> :: std :: </a:t>
            </a:r>
            <a:r>
              <a:rPr lang="en-GB" altLang="zh-CN" sz="2000" dirty="0" err="1">
                <a:latin typeface="微软雅黑" panose="020B0503020204020204" pitchFamily="34" charset="-122"/>
                <a:ea typeface="微软雅黑" panose="020B0503020204020204" pitchFamily="34" charset="-122"/>
              </a:rPr>
              <a:t>endl</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return 0;</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endParaRPr lang="en-GB" altLang="zh-CN" dirty="0"/>
          </a:p>
          <a:p>
            <a:pPr>
              <a:lnSpc>
                <a:spcPct val="120000"/>
              </a:lnSpc>
            </a:pPr>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46527" y="1076501"/>
            <a:ext cx="10548337" cy="5841792"/>
          </a:xfrm>
          <a:prstGeom prst="rect">
            <a:avLst/>
          </a:prstGeom>
          <a:noFill/>
        </p:spPr>
        <p:txBody>
          <a:bodyPr wrap="square" rtlCol="0" anchor="ct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向量求和的并行性分析</a:t>
            </a:r>
            <a:endParaRPr lang="zh-CN" altLang="en-US"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程序是否具有并行性：</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任务是否能够划分成多份</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任务相互之间的依赖关系不具有时间上的先后性</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并行处理</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US" altLang="zh-CN" sz="2000" dirty="0">
                <a:latin typeface="微软雅黑" panose="020B0503020204020204" pitchFamily="34" charset="-122"/>
                <a:ea typeface="微软雅黑" panose="020B0503020204020204" pitchFamily="34" charset="-122"/>
              </a:rPr>
              <a:t>0 −→ 𝑎0+𝑏0 −→ 𝑐0</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US" altLang="zh-CN" sz="2000" dirty="0">
                <a:latin typeface="微软雅黑" panose="020B0503020204020204" pitchFamily="34" charset="-122"/>
                <a:ea typeface="微软雅黑" panose="020B0503020204020204" pitchFamily="34" charset="-122"/>
              </a:rPr>
              <a:t>1 −→ 𝑎1+𝑏1 −→ 𝑐1</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US" altLang="zh-CN" sz="2000" dirty="0">
                <a:latin typeface="微软雅黑" panose="020B0503020204020204" pitchFamily="34" charset="-122"/>
                <a:ea typeface="微软雅黑" panose="020B0503020204020204" pitchFamily="34" charset="-122"/>
              </a:rPr>
              <a:t>2 −→ 𝑎2+𝑏2 −→ 𝑐2</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GB" altLang="zh-CN" sz="2000" dirty="0">
                <a:latin typeface="微软雅黑" panose="020B0503020204020204" pitchFamily="34" charset="-122"/>
                <a:ea typeface="微软雅黑" panose="020B0503020204020204" pitchFamily="34" charset="-122"/>
              </a:rPr>
              <a:t>N-2 −→ 𝑎N−2+𝑏N−2 −→ 𝑐N−2</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GB" altLang="zh-CN" sz="2000" dirty="0">
                <a:latin typeface="微软雅黑" panose="020B0503020204020204" pitchFamily="34" charset="-122"/>
                <a:ea typeface="微软雅黑" panose="020B0503020204020204" pitchFamily="34" charset="-122"/>
              </a:rPr>
              <a:t>N-1 −→ 𝑎N−1+𝑏N−1 −→ 𝑐N−1</a:t>
            </a:r>
            <a:endParaRPr lang="en-GB" altLang="zh-CN"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086" y="1468129"/>
            <a:ext cx="10840566" cy="5240011"/>
          </a:xfrm>
          <a:prstGeom prst="rect">
            <a:avLst/>
          </a:prstGeom>
        </p:spPr>
      </p:pic>
      <p:sp>
        <p:nvSpPr>
          <p:cNvPr id="4" name="文本框 3"/>
          <p:cNvSpPr txBox="1"/>
          <p:nvPr/>
        </p:nvSpPr>
        <p:spPr>
          <a:xfrm>
            <a:off x="627086" y="993792"/>
            <a:ext cx="23309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CUDA</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并行程序</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46565"/>
            <a:ext cx="4520789" cy="837345"/>
          </a:xfrm>
          <a:prstGeom prst="rect">
            <a:avLst/>
          </a:prstGeom>
          <a:noFill/>
        </p:spPr>
        <p:txBody>
          <a:bodyPr wrap="none" rtlCol="0" anchor="ctr">
            <a:spAutoFit/>
          </a:bodyPr>
          <a:lstStyle/>
          <a:p>
            <a:pPr>
              <a:lnSpc>
                <a:spcPct val="120000"/>
              </a:lnSpc>
            </a:pP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例</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实现两个</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的矩阵加法。</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191" y="1940026"/>
            <a:ext cx="10825617" cy="39289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3500" y="1320035"/>
            <a:ext cx="10831876" cy="4746877"/>
          </a:xfrm>
          <a:prstGeom prst="rect">
            <a:avLst/>
          </a:prstGeom>
          <a:noFill/>
        </p:spPr>
        <p:txBody>
          <a:bodyPr wrap="non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GPU</a:t>
            </a:r>
            <a:r>
              <a:rPr lang="zh-CN" altLang="en-US" sz="2400" b="1" dirty="0">
                <a:latin typeface="微软雅黑" panose="020B0503020204020204" pitchFamily="34" charset="-122"/>
                <a:ea typeface="微软雅黑" panose="020B0503020204020204" pitchFamily="34" charset="-122"/>
              </a:rPr>
              <a:t>架构特点</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的架构特点：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更多的晶体管用于数据处理，而非数据缓存和流控制。</a:t>
            </a:r>
            <a:endParaRPr lang="zh-CN" altLang="en-US"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）基于市场的迫切需求，</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已发展成为一种</a:t>
            </a:r>
            <a:r>
              <a:rPr lang="zh-CN" altLang="en-US" sz="2000" dirty="0">
                <a:solidFill>
                  <a:srgbClr val="C00000"/>
                </a:solidFill>
                <a:latin typeface="微软雅黑" panose="020B0503020204020204" pitchFamily="34" charset="-122"/>
                <a:ea typeface="微软雅黑" panose="020B0503020204020204" pitchFamily="34" charset="-122"/>
              </a:rPr>
              <a:t>高度并行化、多线程、多核的处理器</a:t>
            </a:r>
            <a:endParaRPr lang="zh-CN" altLang="en-US"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具有极高的计算密度，并行性较高。</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的设计理念与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不同，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具有庞大的核心数。以</a:t>
            </a:r>
            <a:r>
              <a:rPr lang="en-US" altLang="zh-CN" sz="2000" dirty="0">
                <a:latin typeface="微软雅黑" panose="020B0503020204020204" pitchFamily="34" charset="-122"/>
                <a:ea typeface="微软雅黑" panose="020B0503020204020204" pitchFamily="34" charset="-122"/>
              </a:rPr>
              <a:t>TITANX</a:t>
            </a:r>
            <a:r>
              <a:rPr lang="zh-CN" altLang="zh-CN" sz="2000" dirty="0">
                <a:latin typeface="微软雅黑" panose="020B0503020204020204" pitchFamily="34" charset="-122"/>
                <a:ea typeface="微软雅黑" panose="020B0503020204020204" pitchFamily="34" charset="-122"/>
              </a:rPr>
              <a:t>为例，流处理器（等同于</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的核心）达到</a:t>
            </a:r>
            <a:r>
              <a:rPr lang="en-US" altLang="zh-CN" sz="2000" dirty="0">
                <a:latin typeface="微软雅黑" panose="020B0503020204020204" pitchFamily="34" charset="-122"/>
                <a:ea typeface="微软雅黑" panose="020B0503020204020204" pitchFamily="34" charset="-122"/>
              </a:rPr>
              <a:t>3072</a:t>
            </a:r>
            <a:r>
              <a:rPr lang="zh-CN" altLang="zh-CN" sz="2000" dirty="0">
                <a:latin typeface="微软雅黑" panose="020B0503020204020204" pitchFamily="34" charset="-122"/>
                <a:ea typeface="微软雅黑" panose="020B0503020204020204" pitchFamily="34" charset="-122"/>
              </a:rPr>
              <a:t>个之多。这意味着相比于</a:t>
            </a:r>
            <a:r>
              <a:rPr lang="en-US" altLang="zh-CN" sz="2000" dirty="0">
                <a:latin typeface="微软雅黑" panose="020B0503020204020204" pitchFamily="34" charset="-122"/>
                <a:ea typeface="微软雅黑" panose="020B0503020204020204" pitchFamily="34" charset="-122"/>
              </a:rPr>
              <a:t>8</a:t>
            </a:r>
            <a:r>
              <a:rPr lang="zh-CN" altLang="zh-CN" sz="2000" dirty="0">
                <a:latin typeface="微软雅黑" panose="020B0503020204020204" pitchFamily="34" charset="-122"/>
                <a:ea typeface="微软雅黑" panose="020B0503020204020204" pitchFamily="34" charset="-122"/>
              </a:rPr>
              <a:t>核的</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处理器，</a:t>
            </a:r>
            <a:r>
              <a:rPr lang="en-US" altLang="zh-CN" sz="2000" dirty="0">
                <a:latin typeface="微软雅黑" panose="020B0503020204020204" pitchFamily="34" charset="-122"/>
                <a:ea typeface="微软雅黑" panose="020B0503020204020204" pitchFamily="34" charset="-122"/>
              </a:rPr>
              <a:t>TITANX</a:t>
            </a:r>
            <a:r>
              <a:rPr lang="zh-CN" altLang="zh-CN" sz="2000" dirty="0">
                <a:latin typeface="微软雅黑" panose="020B0503020204020204" pitchFamily="34" charset="-122"/>
                <a:ea typeface="微软雅黑" panose="020B0503020204020204" pitchFamily="34" charset="-122"/>
              </a:rPr>
              <a:t>可以同时并行处理</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384</a:t>
            </a:r>
            <a:r>
              <a:rPr lang="zh-CN" altLang="zh-CN" sz="2000" dirty="0">
                <a:latin typeface="微软雅黑" panose="020B0503020204020204" pitchFamily="34" charset="-122"/>
                <a:ea typeface="微软雅黑" panose="020B0503020204020204" pitchFamily="34" charset="-122"/>
              </a:rPr>
              <a:t>倍的任务。但是</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的单个核心不如</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的核心强大。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8394" y="1123315"/>
            <a:ext cx="11435212" cy="6487353"/>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4.1</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作业（每个同学独立完成程序和实验报告）</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题目</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：编写一个矩阵乘法的</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并行程序，并且与对应规模的串行程序进行运行时间的比对（</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n=10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500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1500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矩阵</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矩阵</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B</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x</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B</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要求：</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、完成程序的开发并验证其正确性，完成一个实验报告（程序源代码、变量和语句的详细说明；</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、在实验报告中通过图表说明</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串行和</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并行在各种规模的运行时间；</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、在实验报告中通过图表说明</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并行不同的数据分配在各种规模的运行时间）。</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10528594" cy="13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7086" y="1319512"/>
            <a:ext cx="10603898" cy="4218975"/>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4.2</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项目（按照小组完成）</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题目</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：用</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CUDA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设计一个</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KNN</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分类算法（</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近邻算法）</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说明：在特征空间中查找</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个最相似或者距离最近的样本，然后根据</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个最相似的样本对未知样本进行分类</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。通过训练集和测试集给出算法的正确率。</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题目</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：用</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CUDA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设计一个将</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RGB</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图像转换生成灰度图像的程序，要求通过实例测试串行程序和</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并行程序的执行效率。</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904672" y="1375320"/>
            <a:ext cx="118709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效果如图</a:t>
            </a:r>
            <a:endParaRPr kumimoji="0" lang="zh-CN"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712068" y="2122510"/>
            <a:ext cx="7791855" cy="407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08616" y="1180429"/>
            <a:ext cx="10574767" cy="5970289"/>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4.3</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成绩和要求</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要求：</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、要求每个学生必须独立完成作业要求的内容（及格）</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、要求每个团队至少正确完成一个项目（良好）</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、正确完成</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个项目（优秀）</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成绩组成：</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工作态度</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作品质量</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和掌握程度：</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实训报告质量</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沟通</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汇报</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能力</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独立分析与解决问题能力</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团队与合作</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194175" cy="52322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附录一：</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GB" altLang="zh-CN" sz="2800" b="1" dirty="0">
                <a:solidFill>
                  <a:srgbClr val="0070C0"/>
                </a:solidFill>
                <a:latin typeface="微软雅黑" panose="020B0503020204020204" pitchFamily="34" charset="-122"/>
                <a:ea typeface="微软雅黑" panose="020B0503020204020204" pitchFamily="34" charset="-122"/>
              </a:rPr>
              <a:t>SDK</a:t>
            </a:r>
            <a:endParaRPr lang="en-GB" altLang="zh-CN" sz="2800" b="1" dirty="0">
              <a:solidFill>
                <a:srgbClr val="0070C0"/>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7086" y="1183376"/>
            <a:ext cx="10722232" cy="5472460"/>
          </a:xfrm>
          <a:prstGeom prst="rect">
            <a:avLst/>
          </a:prstGeom>
          <a:noFill/>
        </p:spPr>
        <p:txBody>
          <a:bodyPr wrap="squar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自带的</a:t>
            </a:r>
            <a:r>
              <a:rPr lang="en-GB"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中已经有很多现成的程序，可以给初学者以及想进一步学习的研究人员们更好的启示：</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Simple </a:t>
            </a:r>
            <a:r>
              <a:rPr lang="zh-CN" altLang="en-US" sz="2000" dirty="0">
                <a:latin typeface="微软雅黑" panose="020B0503020204020204" pitchFamily="34" charset="-122"/>
                <a:ea typeface="微软雅黑" panose="020B0503020204020204" pitchFamily="34" charset="-122"/>
              </a:rPr>
              <a:t>基本的</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函数调用均有，包含多</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P2P</a:t>
            </a:r>
            <a:r>
              <a:rPr lang="zh-CN" altLang="en-US" sz="2000" dirty="0">
                <a:latin typeface="微软雅黑" panose="020B0503020204020204" pitchFamily="34" charset="-122"/>
                <a:ea typeface="微软雅黑" panose="020B0503020204020204" pitchFamily="34" charset="-122"/>
              </a:rPr>
              <a:t>的使用等。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Utilities </a:t>
            </a:r>
            <a:r>
              <a:rPr lang="zh-CN" altLang="en-US" sz="2000" dirty="0">
                <a:latin typeface="微软雅黑" panose="020B0503020204020204" pitchFamily="34" charset="-122"/>
                <a:ea typeface="微软雅黑" panose="020B0503020204020204" pitchFamily="34" charset="-122"/>
              </a:rPr>
              <a:t>设备的基本信息查询都在这里面。</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Graphics </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3 </a:t>
            </a:r>
            <a:r>
              <a:rPr lang="en-GB" altLang="zh-CN" sz="2000" dirty="0">
                <a:latin typeface="微软雅黑" panose="020B0503020204020204" pitchFamily="34" charset="-122"/>
                <a:ea typeface="微软雅黑" panose="020B0503020204020204" pitchFamily="34" charset="-122"/>
              </a:rPr>
              <a:t>Imaging </a:t>
            </a:r>
            <a:r>
              <a:rPr lang="zh-CN" altLang="en-US" sz="2000" dirty="0">
                <a:latin typeface="微软雅黑" panose="020B0503020204020204" pitchFamily="34" charset="-122"/>
                <a:ea typeface="微软雅黑" panose="020B0503020204020204" pitchFamily="34" charset="-122"/>
              </a:rPr>
              <a:t>纹理相关的操作，图形图像等。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4</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Finance </a:t>
            </a:r>
            <a:r>
              <a:rPr lang="zh-CN" altLang="en-US" sz="2000" dirty="0">
                <a:latin typeface="微软雅黑" panose="020B0503020204020204" pitchFamily="34" charset="-122"/>
                <a:ea typeface="微软雅黑" panose="020B0503020204020204" pitchFamily="34" charset="-122"/>
              </a:rPr>
              <a:t>金融相关的案例。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5</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Simulations </a:t>
            </a:r>
            <a:r>
              <a:rPr lang="zh-CN" altLang="en-US" sz="2000" dirty="0">
                <a:latin typeface="微软雅黑" panose="020B0503020204020204" pitchFamily="34" charset="-122"/>
                <a:ea typeface="微软雅黑" panose="020B0503020204020204" pitchFamily="34" charset="-122"/>
              </a:rPr>
              <a:t>流体、颗粒等相关研究的模拟。</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6</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Advanced </a:t>
            </a:r>
            <a:r>
              <a:rPr lang="zh-CN" altLang="en-US" sz="2000" dirty="0">
                <a:latin typeface="微软雅黑" panose="020B0503020204020204" pitchFamily="34" charset="-122"/>
                <a:ea typeface="微软雅黑" panose="020B0503020204020204" pitchFamily="34" charset="-122"/>
              </a:rPr>
              <a:t>数值线性代数、数值逼近、排序等等。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7</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CUDALibraries</a:t>
            </a:r>
            <a:r>
              <a:rPr lang="en-GB" altLang="zh-CN" sz="2000" dirty="0">
                <a:latin typeface="微软雅黑" panose="020B0503020204020204" pitchFamily="34" charset="-122"/>
                <a:ea typeface="微软雅黑" panose="020B0503020204020204" pitchFamily="34" charset="-122"/>
              </a:rPr>
              <a:t> CUDA</a:t>
            </a:r>
            <a:r>
              <a:rPr lang="zh-CN" altLang="en-US" sz="2000" dirty="0">
                <a:latin typeface="微软雅黑" panose="020B0503020204020204" pitchFamily="34" charset="-122"/>
                <a:ea typeface="微软雅黑" panose="020B0503020204020204" pitchFamily="34" charset="-122"/>
              </a:rPr>
              <a:t>的一些库函数的应用。</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同时，里面还涵盖了当前使用</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版本的一切说明文档，在</a:t>
            </a:r>
            <a:r>
              <a:rPr lang="en-GB" altLang="zh-CN" sz="2000" dirty="0">
                <a:latin typeface="微软雅黑" panose="020B0503020204020204" pitchFamily="34" charset="-122"/>
                <a:ea typeface="微软雅黑" panose="020B0503020204020204" pitchFamily="34" charset="-122"/>
              </a:rPr>
              <a:t>doc</a:t>
            </a:r>
            <a:r>
              <a:rPr lang="zh-CN" altLang="en-US" sz="2000" dirty="0">
                <a:latin typeface="微软雅黑" panose="020B0503020204020204" pitchFamily="34" charset="-122"/>
                <a:ea typeface="微软雅黑" panose="020B0503020204020204" pitchFamily="34" charset="-122"/>
              </a:rPr>
              <a:t>文件夹下，这其中包括函数的</a:t>
            </a:r>
            <a:r>
              <a:rPr lang="en-GB" altLang="zh-CN" sz="2000" dirty="0">
                <a:latin typeface="微软雅黑" panose="020B0503020204020204" pitchFamily="34" charset="-122"/>
                <a:ea typeface="微软雅黑" panose="020B0503020204020204" pitchFamily="34" charset="-122"/>
              </a:rPr>
              <a:t>reference</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下</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编程，</a:t>
            </a:r>
            <a:r>
              <a:rPr lang="en-GB"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的每个案例的说明文档等。</a:t>
            </a:r>
            <a:endParaRPr lang="zh-CN" altLang="en-US"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5300084" cy="954107"/>
          </a:xfrm>
          <a:prstGeom prst="rect">
            <a:avLst/>
          </a:prstGeom>
        </p:spPr>
        <p:txBody>
          <a:bodyPr wrap="square">
            <a:spAutoFit/>
          </a:bodyPr>
          <a:lstStyle/>
          <a:p>
            <a:r>
              <a:rPr lang="zh-CN" altLang="en-GB"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二：</a:t>
            </a:r>
            <a:r>
              <a:rPr lang="en-GB" altLang="zh-CN" sz="2800" b="1" dirty="0">
                <a:solidFill>
                  <a:srgbClr val="0070C0"/>
                </a:solidFill>
                <a:latin typeface="微软雅黑" panose="020B0503020204020204" pitchFamily="34" charset="-122"/>
                <a:ea typeface="微软雅黑" panose="020B0503020204020204" pitchFamily="34" charset="-122"/>
              </a:rPr>
              <a:t>CUDA Libraries</a:t>
            </a:r>
            <a:endParaRPr lang="en-GB" altLang="zh-CN" sz="2800" b="1" dirty="0">
              <a:solidFill>
                <a:srgbClr val="0070C0"/>
              </a:solidFill>
              <a:latin typeface="微软雅黑" panose="020B0503020204020204" pitchFamily="34" charset="-122"/>
              <a:ea typeface="微软雅黑" panose="020B0503020204020204" pitchFamily="34" charset="-122"/>
            </a:endParaRPr>
          </a:p>
          <a:p>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86566"/>
            <a:ext cx="10431775" cy="5287794"/>
          </a:xfrm>
          <a:prstGeom prst="rect">
            <a:avLst/>
          </a:prstGeom>
          <a:noFill/>
        </p:spPr>
        <p:txBody>
          <a:bodyPr wrap="square" rtlCol="0" anchor="ctr">
            <a:spAutoFit/>
          </a:bodyPr>
          <a:lstStyle/>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CUBLAS(free)</a:t>
            </a:r>
            <a:r>
              <a:rPr lang="zh-CN" altLang="en-US" sz="2000" dirty="0">
                <a:latin typeface="微软雅黑" panose="020B0503020204020204" pitchFamily="34" charset="-122"/>
                <a:ea typeface="微软雅黑" panose="020B0503020204020204" pitchFamily="34" charset="-122"/>
              </a:rPr>
              <a:t>：数值线性代数库，数值线性代数相关的函数均有，一般的线性代数方程组的求根，稀疏矩阵求根等。</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CUFFT(free)</a:t>
            </a:r>
            <a:r>
              <a:rPr lang="zh-CN" altLang="en-US" sz="2000" dirty="0">
                <a:latin typeface="微软雅黑" panose="020B0503020204020204" pitchFamily="34" charset="-122"/>
                <a:ea typeface="微软雅黑" panose="020B0503020204020204" pitchFamily="34" charset="-122"/>
              </a:rPr>
              <a:t>：快速傅里叶变化的应用，通常用于图像、信号等处理方面。</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CUDDP</a:t>
            </a:r>
            <a:r>
              <a:rPr lang="zh-CN" altLang="en-US" sz="2000" dirty="0">
                <a:latin typeface="微软雅黑" panose="020B0503020204020204" pitchFamily="34" charset="-122"/>
                <a:ea typeface="微软雅黑" panose="020B0503020204020204" pitchFamily="34" charset="-122"/>
              </a:rPr>
              <a:t>：一些初等数据并行：归约、扫描、排序等。</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CURAND</a:t>
            </a:r>
            <a:r>
              <a:rPr lang="zh-CN" altLang="en-US" sz="2000" dirty="0">
                <a:latin typeface="微软雅黑" panose="020B0503020204020204" pitchFamily="34" charset="-122"/>
                <a:ea typeface="微软雅黑" panose="020B0503020204020204" pitchFamily="34" charset="-122"/>
              </a:rPr>
              <a:t>：产生高质量的随机数。</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CUSPARSE(free)</a:t>
            </a:r>
            <a:r>
              <a:rPr lang="zh-CN" altLang="en-US" sz="2000" dirty="0">
                <a:latin typeface="微软雅黑" panose="020B0503020204020204" pitchFamily="34" charset="-122"/>
                <a:ea typeface="微软雅黑" panose="020B0503020204020204" pitchFamily="34" charset="-122"/>
              </a:rPr>
              <a:t>：关于稀疏矩阵的一些子函数。</a:t>
            </a:r>
            <a:endParaRPr lang="zh-CN" altLang="en-US"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6778140" cy="523220"/>
          </a:xfrm>
          <a:prstGeom prst="rect">
            <a:avLst/>
          </a:prstGeom>
        </p:spPr>
        <p:txBody>
          <a:bodyPr wrap="square">
            <a:spAutoFit/>
          </a:bodyPr>
          <a:lstStyle/>
          <a:p>
            <a:r>
              <a:rPr lang="zh-CN" altLang="en-GB"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三：</a:t>
            </a:r>
            <a:r>
              <a:rPr lang="en-GB" altLang="zh-CN" sz="2800" b="1" dirty="0">
                <a:solidFill>
                  <a:srgbClr val="0070C0"/>
                </a:solidFill>
                <a:latin typeface="微软雅黑" panose="020B0503020204020204" pitchFamily="34" charset="-122"/>
                <a:ea typeface="微软雅黑" panose="020B0503020204020204" pitchFamily="34" charset="-122"/>
              </a:rPr>
              <a:t>CUDA</a:t>
            </a:r>
            <a:r>
              <a:rPr lang="zh-CN" altLang="en-US" sz="2800" b="1" dirty="0">
                <a:solidFill>
                  <a:srgbClr val="0070C0"/>
                </a:solidFill>
                <a:latin typeface="微软雅黑" panose="020B0503020204020204" pitchFamily="34" charset="-122"/>
                <a:ea typeface="微软雅黑" panose="020B0503020204020204" pitchFamily="34" charset="-122"/>
              </a:rPr>
              <a:t>相关的一些工具</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16183"/>
            <a:ext cx="10883635" cy="5287794"/>
          </a:xfrm>
          <a:prstGeom prst="rect">
            <a:avLst/>
          </a:prstGeom>
          <a:noFill/>
        </p:spPr>
        <p:txBody>
          <a:bodyPr wrap="square" rtlCol="0" anchor="ct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GB" altLang="zh-CN" sz="2000" dirty="0" err="1">
                <a:solidFill>
                  <a:srgbClr val="C00000"/>
                </a:solidFill>
                <a:latin typeface="微软雅黑" panose="020B0503020204020204" pitchFamily="34" charset="-122"/>
                <a:ea typeface="微软雅黑" panose="020B0503020204020204" pitchFamily="34" charset="-122"/>
              </a:rPr>
              <a:t>nvcc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编译器）</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在</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进行编译，严格意义上讲不算是编译器，将代码分为</a:t>
            </a:r>
            <a:r>
              <a:rPr lang="en-GB"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段和</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段分别交给相应的编译器进行编译。</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GB" altLang="zh-CN" sz="2000" dirty="0" err="1">
                <a:solidFill>
                  <a:srgbClr val="C00000"/>
                </a:solidFill>
                <a:latin typeface="微软雅黑" panose="020B0503020204020204" pitchFamily="34" charset="-122"/>
                <a:ea typeface="微软雅黑" panose="020B0503020204020204" pitchFamily="34" charset="-122"/>
              </a:rPr>
              <a:t>cuda-gdb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调试器）</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调试工具，根植于</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下的</a:t>
            </a:r>
            <a:r>
              <a:rPr lang="en-GB" altLang="zh-CN" sz="2000" dirty="0">
                <a:latin typeface="微软雅黑" panose="020B0503020204020204" pitchFamily="34" charset="-122"/>
                <a:ea typeface="微软雅黑" panose="020B0503020204020204" pitchFamily="34" charset="-122"/>
              </a:rPr>
              <a:t>GDB</a:t>
            </a:r>
            <a:r>
              <a:rPr lang="zh-CN" altLang="en-US" sz="2000" dirty="0">
                <a:latin typeface="微软雅黑" panose="020B0503020204020204" pitchFamily="34" charset="-122"/>
                <a:ea typeface="微软雅黑" panose="020B0503020204020204" pitchFamily="34" charset="-122"/>
              </a:rPr>
              <a:t>工具。</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proler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分析器）</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可视化程序分析器，每块</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的运行时间，每个</a:t>
            </a:r>
            <a:r>
              <a:rPr lang="en-GB" altLang="zh-CN" sz="2000" dirty="0">
                <a:latin typeface="微软雅黑" panose="020B0503020204020204" pitchFamily="34" charset="-122"/>
                <a:ea typeface="微软雅黑" panose="020B0503020204020204" pitchFamily="34" charset="-122"/>
              </a:rPr>
              <a:t>APP</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每个函数的执行细节等都可以列出</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下使用命令</a:t>
            </a:r>
            <a:r>
              <a:rPr lang="en-GB" altLang="zh-CN" sz="2000" dirty="0" err="1">
                <a:solidFill>
                  <a:srgbClr val="C00000"/>
                </a:solidFill>
                <a:latin typeface="微软雅黑" panose="020B0503020204020204" pitchFamily="34" charset="-122"/>
                <a:ea typeface="微软雅黑" panose="020B0503020204020204" pitchFamily="34" charset="-122"/>
              </a:rPr>
              <a:t>nvprof</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下为</a:t>
            </a:r>
            <a:r>
              <a:rPr lang="en-GB" altLang="zh-CN" sz="2000" dirty="0">
                <a:solidFill>
                  <a:srgbClr val="C00000"/>
                </a:solidFill>
                <a:latin typeface="微软雅黑" panose="020B0503020204020204" pitchFamily="34" charset="-122"/>
                <a:ea typeface="微软雅黑" panose="020B0503020204020204" pitchFamily="34" charset="-122"/>
              </a:rPr>
              <a:t>NVIDIA Visual Profiler</a:t>
            </a:r>
            <a:endParaRPr lang="en-GB"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Allinea</a:t>
            </a:r>
            <a:r>
              <a:rPr lang="en-GB" altLang="zh-CN" sz="2000" dirty="0">
                <a:latin typeface="微软雅黑" panose="020B0503020204020204" pitchFamily="34" charset="-122"/>
                <a:ea typeface="微软雅黑" panose="020B0503020204020204" pitchFamily="34" charset="-122"/>
              </a:rPr>
              <a:t> DDT debugger (</a:t>
            </a:r>
            <a:r>
              <a:rPr lang="zh-CN" altLang="en-US" sz="2000" dirty="0">
                <a:latin typeface="微软雅黑" panose="020B0503020204020204" pitchFamily="34" charset="-122"/>
                <a:ea typeface="微软雅黑" panose="020B0503020204020204" pitchFamily="34" charset="-122"/>
              </a:rPr>
              <a:t>付费</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一种高性能软件的调试工具。</a:t>
            </a:r>
            <a:endParaRPr lang="zh-CN" altLang="en-US"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rPr>
              <a:t>参考资料</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90639" y="1223652"/>
            <a:ext cx="11410721" cy="2748638"/>
          </a:xfrm>
          <a:prstGeom prst="rect">
            <a:avLst/>
          </a:prstGeom>
          <a:noFill/>
        </p:spPr>
        <p:txBody>
          <a:bodyPr wrap="square" rtlCol="0" anchor="ctr">
            <a:spAutoFit/>
          </a:bodyPr>
          <a:lstStyle/>
          <a:p>
            <a:pPr>
              <a:lnSpc>
                <a:spcPct val="150000"/>
              </a:lnSpc>
            </a:pPr>
            <a:r>
              <a:rPr lang="en-US" altLang="zh-CN" dirty="0"/>
              <a:t>[1] </a:t>
            </a:r>
            <a:r>
              <a:rPr lang="zh-CN" altLang="en-US" dirty="0"/>
              <a:t>张舒</a:t>
            </a:r>
            <a:r>
              <a:rPr lang="en-US" altLang="zh-CN" dirty="0"/>
              <a:t>, </a:t>
            </a:r>
            <a:r>
              <a:rPr lang="zh-CN" altLang="en-US" dirty="0"/>
              <a:t>褚艳丽</a:t>
            </a:r>
            <a:r>
              <a:rPr lang="en-US" altLang="zh-CN" dirty="0"/>
              <a:t>, </a:t>
            </a:r>
            <a:r>
              <a:rPr lang="zh-CN" altLang="en-US" dirty="0"/>
              <a:t>赵开勇</a:t>
            </a:r>
            <a:r>
              <a:rPr lang="en-US" altLang="zh-CN" dirty="0"/>
              <a:t>, </a:t>
            </a:r>
            <a:r>
              <a:rPr lang="zh-CN" altLang="en-US" dirty="0"/>
              <a:t>张钰勃</a:t>
            </a:r>
            <a:r>
              <a:rPr lang="en-US" altLang="zh-CN" dirty="0"/>
              <a:t>. </a:t>
            </a:r>
            <a:r>
              <a:rPr lang="en-GB" altLang="zh-CN" dirty="0"/>
              <a:t>GPU</a:t>
            </a:r>
            <a:r>
              <a:rPr lang="zh-CN" altLang="en-US" dirty="0"/>
              <a:t>高性能运算之</a:t>
            </a:r>
            <a:r>
              <a:rPr lang="en-GB" altLang="zh-CN" dirty="0"/>
              <a:t>CUDA. </a:t>
            </a:r>
            <a:r>
              <a:rPr lang="zh-CN" altLang="en-US" dirty="0"/>
              <a:t>中国水利水电出版社</a:t>
            </a:r>
            <a:r>
              <a:rPr lang="en-US" altLang="zh-CN" dirty="0"/>
              <a:t>,2009.(</a:t>
            </a:r>
            <a:r>
              <a:rPr lang="zh-CN" altLang="en-US" dirty="0"/>
              <a:t>内容全面，但逻辑不清</a:t>
            </a:r>
            <a:r>
              <a:rPr lang="en-US" altLang="zh-CN" dirty="0"/>
              <a:t>)</a:t>
            </a:r>
            <a:endParaRPr lang="en-US" altLang="zh-CN" dirty="0"/>
          </a:p>
          <a:p>
            <a:pPr>
              <a:lnSpc>
                <a:spcPct val="150000"/>
              </a:lnSpc>
            </a:pPr>
            <a:r>
              <a:rPr lang="en-GB" altLang="zh-CN" dirty="0"/>
              <a:t>[2] </a:t>
            </a:r>
            <a:r>
              <a:rPr lang="en-GB" altLang="zh-CN" dirty="0" err="1"/>
              <a:t>Kandrot</a:t>
            </a:r>
            <a:r>
              <a:rPr lang="en-GB" altLang="zh-CN" dirty="0"/>
              <a:t>, Edward, and J. Sanders. CUDA by Example. Addison-</a:t>
            </a:r>
            <a:r>
              <a:rPr lang="en-GB" altLang="zh-CN" dirty="0" err="1"/>
              <a:t>WesleyLongman</a:t>
            </a:r>
            <a:r>
              <a:rPr lang="en-GB" altLang="zh-CN" dirty="0"/>
              <a:t>, Amsterdam, 2010.(</a:t>
            </a:r>
            <a:r>
              <a:rPr lang="zh-CN" altLang="en-GB" dirty="0"/>
              <a:t>入门</a:t>
            </a:r>
            <a:r>
              <a:rPr lang="zh-CN" altLang="en-US" dirty="0"/>
              <a:t>级</a:t>
            </a:r>
            <a:r>
              <a:rPr lang="en-US" altLang="zh-CN" dirty="0"/>
              <a:t>)</a:t>
            </a:r>
            <a:endParaRPr lang="en-US" altLang="zh-CN" dirty="0"/>
          </a:p>
          <a:p>
            <a:pPr>
              <a:lnSpc>
                <a:spcPct val="150000"/>
              </a:lnSpc>
            </a:pPr>
            <a:r>
              <a:rPr lang="en-US" altLang="zh-CN" dirty="0"/>
              <a:t>[3] Shane Cook(</a:t>
            </a:r>
            <a:r>
              <a:rPr lang="zh-CN" altLang="en-US" dirty="0"/>
              <a:t>美</a:t>
            </a:r>
            <a:r>
              <a:rPr lang="en-US" altLang="zh-CN" dirty="0"/>
              <a:t>). CUDA</a:t>
            </a:r>
            <a:r>
              <a:rPr lang="zh-CN" altLang="en-US" dirty="0"/>
              <a:t>并行程序设计</a:t>
            </a:r>
            <a:r>
              <a:rPr lang="en-US" altLang="zh-CN" dirty="0"/>
              <a:t>GPU</a:t>
            </a:r>
            <a:r>
              <a:rPr lang="zh-CN" altLang="en-US" dirty="0"/>
              <a:t>编程指南</a:t>
            </a:r>
            <a:r>
              <a:rPr lang="en-US" altLang="zh-CN" dirty="0"/>
              <a:t>. </a:t>
            </a:r>
            <a:r>
              <a:rPr lang="zh-CN" altLang="en-US" dirty="0"/>
              <a:t>机械工业出版社</a:t>
            </a:r>
            <a:r>
              <a:rPr lang="en-US" altLang="zh-CN" dirty="0"/>
              <a:t>, 2016.3(</a:t>
            </a:r>
            <a:r>
              <a:rPr lang="zh-CN" altLang="en-US" dirty="0"/>
              <a:t>内容全面，但逻辑清晰</a:t>
            </a:r>
            <a:r>
              <a:rPr lang="en-US" altLang="zh-CN" dirty="0"/>
              <a:t>)</a:t>
            </a:r>
            <a:endParaRPr lang="en-US" altLang="zh-CN" dirty="0"/>
          </a:p>
          <a:p>
            <a:pPr>
              <a:lnSpc>
                <a:spcPct val="150000"/>
              </a:lnSpc>
            </a:pPr>
            <a:r>
              <a:rPr lang="en-GB" altLang="zh-CN" dirty="0"/>
              <a:t>[</a:t>
            </a:r>
            <a:r>
              <a:rPr lang="en-US" altLang="zh-CN" dirty="0"/>
              <a:t>4</a:t>
            </a:r>
            <a:r>
              <a:rPr lang="en-GB" altLang="zh-CN" dirty="0"/>
              <a:t>] Rob Farber. </a:t>
            </a:r>
            <a:r>
              <a:rPr lang="zh-CN" altLang="en-US" dirty="0"/>
              <a:t>高性能</a:t>
            </a:r>
            <a:r>
              <a:rPr lang="en-GB" altLang="zh-CN" dirty="0"/>
              <a:t>CUDA</a:t>
            </a:r>
            <a:r>
              <a:rPr lang="zh-CN" altLang="en-US" dirty="0"/>
              <a:t>应用设计与开发</a:t>
            </a:r>
            <a:r>
              <a:rPr lang="en-US" altLang="zh-CN" dirty="0"/>
              <a:t>. </a:t>
            </a:r>
            <a:r>
              <a:rPr lang="zh-CN" altLang="en-US" dirty="0"/>
              <a:t>机械工业出版社</a:t>
            </a:r>
            <a:r>
              <a:rPr lang="en-US" altLang="zh-CN" dirty="0"/>
              <a:t>, 2013. </a:t>
            </a:r>
            <a:endParaRPr lang="en-US" altLang="zh-CN" dirty="0"/>
          </a:p>
          <a:p>
            <a:pPr>
              <a:lnSpc>
                <a:spcPct val="150000"/>
              </a:lnSpc>
            </a:pPr>
            <a:r>
              <a:rPr lang="en-GB" altLang="zh-CN" dirty="0"/>
              <a:t>[</a:t>
            </a:r>
            <a:r>
              <a:rPr lang="en-US" altLang="zh-CN" dirty="0"/>
              <a:t>5</a:t>
            </a:r>
            <a:r>
              <a:rPr lang="en-GB" altLang="zh-CN" dirty="0"/>
              <a:t>] SDK</a:t>
            </a:r>
            <a:r>
              <a:rPr lang="zh-CN" altLang="en-US" dirty="0"/>
              <a:t>中参考文献</a:t>
            </a:r>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1063" y="1619245"/>
            <a:ext cx="11553163" cy="4087466"/>
          </a:xfrm>
          <a:prstGeom prst="rect">
            <a:avLst/>
          </a:prstGeom>
          <a:noFill/>
        </p:spPr>
        <p:txBody>
          <a:bodyPr wrap="non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因此相对于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更适合处理高度并行化的任务</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如上图</a:t>
            </a:r>
            <a:r>
              <a:rPr lang="zh-CN" altLang="zh-CN"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芯片中，运算单元</a:t>
            </a:r>
            <a:r>
              <a:rPr lang="en-US" altLang="zh-CN" sz="2000" dirty="0">
                <a:latin typeface="微软雅黑" panose="020B0503020204020204" pitchFamily="34" charset="-122"/>
                <a:ea typeface="微软雅黑" panose="020B0503020204020204" pitchFamily="34" charset="-122"/>
              </a:rPr>
              <a:t>(ALU)</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所占的比例较小，</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中更多的硅片被用来制作控制单元和缓存，以完成复杂的逻辑；</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的运算单元使用的硅片面积比例要大于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，以完成高强度的计算。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因此</a:t>
            </a:r>
            <a:r>
              <a:rPr lang="en-US" altLang="zh-CN" sz="2000" b="1" dirty="0">
                <a:solidFill>
                  <a:srgbClr val="C00000"/>
                </a:solidFill>
                <a:latin typeface="微软雅黑" panose="020B0503020204020204" pitchFamily="34" charset="-122"/>
                <a:ea typeface="微软雅黑" panose="020B0503020204020204" pitchFamily="34" charset="-122"/>
              </a:rPr>
              <a:t>CPU</a:t>
            </a:r>
            <a:r>
              <a:rPr lang="zh-CN" altLang="zh-CN" sz="2000" b="1" dirty="0">
                <a:solidFill>
                  <a:srgbClr val="C00000"/>
                </a:solidFill>
                <a:latin typeface="微软雅黑" panose="020B0503020204020204" pitchFamily="34" charset="-122"/>
                <a:ea typeface="微软雅黑" panose="020B0503020204020204" pitchFamily="34" charset="-122"/>
              </a:rPr>
              <a:t>的侧重点在于逻辑控制，而</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的侧重点在于</a:t>
            </a:r>
            <a:r>
              <a:rPr lang="zh-CN" altLang="en-US" sz="2000" b="1" dirty="0">
                <a:solidFill>
                  <a:srgbClr val="C00000"/>
                </a:solidFill>
                <a:latin typeface="微软雅黑" panose="020B0503020204020204" pitchFamily="34" charset="-122"/>
                <a:ea typeface="微软雅黑" panose="020B0503020204020204" pitchFamily="34" charset="-122"/>
              </a:rPr>
              <a:t>简单</a:t>
            </a:r>
            <a:r>
              <a:rPr lang="zh-CN" altLang="zh-CN" sz="2000" b="1" dirty="0">
                <a:solidFill>
                  <a:srgbClr val="C00000"/>
                </a:solidFill>
                <a:latin typeface="微软雅黑" panose="020B0503020204020204" pitchFamily="34" charset="-122"/>
                <a:ea typeface="微软雅黑" panose="020B0503020204020204" pitchFamily="34" charset="-122"/>
              </a:rPr>
              <a:t>计算</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深度学习，尤其是卷积神经网络中，有很多可以高度并行化的向量运算与矩阵运算。因此使用</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进行深度学习运算，远比</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快速。由于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的核心数量太多，即使</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的内存（也称作显存）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优于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的内存，其内存仍然是瓶颈。因此，</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希望程序是计算密集型，而不是内存密集型</a:t>
            </a:r>
            <a:r>
              <a:rPr lang="zh-CN" altLang="zh-CN" sz="2000" dirty="0">
                <a:latin typeface="微软雅黑" panose="020B0503020204020204" pitchFamily="34" charset="-122"/>
                <a:ea typeface="微软雅黑" panose="020B0503020204020204" pitchFamily="34" charset="-122"/>
              </a:rPr>
              <a:t>。</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4649" y="1379640"/>
            <a:ext cx="4558100" cy="4893647"/>
          </a:xfrm>
          <a:prstGeom prst="rect">
            <a:avLst/>
          </a:prstGeom>
          <a:noFill/>
        </p:spPr>
        <p:txBody>
          <a:bodyPr wrap="square" rtlCol="0" anchor="ctr">
            <a:spAutoFit/>
          </a:bodyPr>
          <a:lstStyle/>
          <a:p>
            <a:endParaRPr lang="en-US" altLang="zh-CN" dirty="0"/>
          </a:p>
          <a:p>
            <a:r>
              <a:rPr lang="en-GB" altLang="zh-CN" sz="2000" dirty="0">
                <a:latin typeface="微软雅黑" panose="020B0503020204020204" pitchFamily="34" charset="-122"/>
                <a:ea typeface="微软雅黑" panose="020B0503020204020204" pitchFamily="34" charset="-122"/>
              </a:rPr>
              <a:t>SP</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Streaming Processor(</a:t>
            </a:r>
            <a:r>
              <a:rPr lang="zh-CN" altLang="en-US" sz="2000" dirty="0">
                <a:latin typeface="微软雅黑" panose="020B0503020204020204" pitchFamily="34" charset="-122"/>
                <a:ea typeface="微软雅黑" panose="020B0503020204020204" pitchFamily="34" charset="-122"/>
              </a:rPr>
              <a:t>流处理器</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单一线程的标量处理器</a:t>
            </a:r>
            <a:endParaRPr lang="zh-CN" altLang="en-US" sz="2000" dirty="0">
              <a:latin typeface="微软雅黑" panose="020B0503020204020204" pitchFamily="34" charset="-122"/>
              <a:ea typeface="微软雅黑" panose="020B0503020204020204" pitchFamily="34" charset="-122"/>
            </a:endParaRPr>
          </a:p>
          <a:p>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SM</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Streaming Multiprocessor(</a:t>
            </a:r>
            <a:r>
              <a:rPr lang="zh-CN" altLang="en-US" sz="2000" dirty="0">
                <a:latin typeface="微软雅黑" panose="020B0503020204020204" pitchFamily="34" charset="-122"/>
                <a:ea typeface="微软雅黑" panose="020B0503020204020204" pitchFamily="34" charset="-122"/>
              </a:rPr>
              <a:t>流多处理器，</a:t>
            </a:r>
            <a:r>
              <a:rPr lang="en-US" altLang="zh-CN" sz="2000" dirty="0">
                <a:latin typeface="微软雅黑" panose="020B0503020204020204" pitchFamily="34" charset="-122"/>
                <a:ea typeface="微软雅黑" panose="020B0503020204020204" pitchFamily="34" charset="-122"/>
              </a:rPr>
              <a:t>8</a:t>
            </a:r>
            <a:r>
              <a:rPr lang="en-GB" altLang="zh-CN" sz="2000" dirty="0">
                <a:latin typeface="微软雅黑" panose="020B0503020204020204" pitchFamily="34" charset="-122"/>
                <a:ea typeface="微软雅黑" panose="020B0503020204020204" pitchFamily="34" charset="-122"/>
              </a:rPr>
              <a:t>SP(G80))</a:t>
            </a:r>
            <a:r>
              <a:rPr lang="zh-CN" altLang="en-US" sz="2000" dirty="0">
                <a:latin typeface="微软雅黑" panose="020B0503020204020204" pitchFamily="34" charset="-122"/>
                <a:ea typeface="微软雅黑" panose="020B0503020204020204" pitchFamily="34" charset="-122"/>
              </a:rPr>
              <a:t>，多线程处理器核，</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线程块</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的基本处理单元</a:t>
            </a:r>
            <a:endParaRPr lang="zh-CN" altLang="en-US" sz="2000" dirty="0">
              <a:latin typeface="微软雅黑" panose="020B0503020204020204" pitchFamily="34" charset="-122"/>
              <a:ea typeface="微软雅黑" panose="020B0503020204020204" pitchFamily="34" charset="-122"/>
            </a:endParaRPr>
          </a:p>
          <a:p>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TPC</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Thread Processing Cluster(</a:t>
            </a:r>
            <a:r>
              <a:rPr lang="zh-CN" altLang="en-US" sz="2000" dirty="0">
                <a:latin typeface="微软雅黑" panose="020B0503020204020204" pitchFamily="34" charset="-122"/>
                <a:ea typeface="微软雅黑" panose="020B0503020204020204" pitchFamily="34" charset="-122"/>
              </a:rPr>
              <a:t>线程处理集群，</a:t>
            </a:r>
            <a:r>
              <a:rPr lang="en-US" altLang="zh-CN" sz="2000" dirty="0">
                <a:latin typeface="微软雅黑" panose="020B0503020204020204" pitchFamily="34" charset="-122"/>
                <a:ea typeface="微软雅黑" panose="020B0503020204020204" pitchFamily="34" charset="-122"/>
              </a:rPr>
              <a:t>2</a:t>
            </a:r>
            <a:r>
              <a:rPr lang="en-GB" altLang="zh-CN" sz="2000" dirty="0" err="1">
                <a:latin typeface="微软雅黑" panose="020B0503020204020204" pitchFamily="34" charset="-122"/>
                <a:ea typeface="微软雅黑" panose="020B0503020204020204" pitchFamily="34" charset="-122"/>
              </a:rPr>
              <a:t>SM+Texture</a:t>
            </a:r>
            <a:r>
              <a:rPr lang="en-GB" altLang="zh-CN" sz="2000" dirty="0">
                <a:latin typeface="微软雅黑" panose="020B0503020204020204" pitchFamily="34" charset="-122"/>
                <a:ea typeface="微软雅黑" panose="020B0503020204020204" pitchFamily="34" charset="-122"/>
              </a:rPr>
              <a:t>(G80))</a:t>
            </a:r>
            <a:endParaRPr lang="en-GB" altLang="zh-CN" sz="2000" dirty="0">
              <a:latin typeface="微软雅黑" panose="020B0503020204020204" pitchFamily="34" charset="-122"/>
              <a:ea typeface="微软雅黑" panose="020B0503020204020204" pitchFamily="34" charset="-122"/>
            </a:endParaRPr>
          </a:p>
          <a:p>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SPA</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Streaming Processor Array(</a:t>
            </a:r>
            <a:r>
              <a:rPr lang="zh-CN" altLang="en-US" sz="2000" dirty="0">
                <a:latin typeface="微软雅黑" panose="020B0503020204020204" pitchFamily="34" charset="-122"/>
                <a:ea typeface="微软雅黑" panose="020B0503020204020204" pitchFamily="34" charset="-122"/>
              </a:rPr>
              <a:t>流</a:t>
            </a:r>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处理器阵列，</a:t>
            </a:r>
            <a:r>
              <a:rPr lang="en-US" altLang="zh-CN" sz="2000" dirty="0">
                <a:latin typeface="微软雅黑" panose="020B0503020204020204" pitchFamily="34" charset="-122"/>
                <a:ea typeface="微软雅黑" panose="020B0503020204020204" pitchFamily="34" charset="-122"/>
              </a:rPr>
              <a:t>8 </a:t>
            </a:r>
            <a:r>
              <a:rPr lang="en-GB" altLang="zh-CN" sz="2000" dirty="0">
                <a:latin typeface="微软雅黑" panose="020B0503020204020204" pitchFamily="34" charset="-122"/>
                <a:ea typeface="微软雅黑" panose="020B0503020204020204" pitchFamily="34" charset="-122"/>
              </a:rPr>
              <a:t>in G80)</a:t>
            </a:r>
            <a:endParaRPr lang="en-GB" altLang="zh-CN" sz="2000" dirty="0">
              <a:latin typeface="微软雅黑" panose="020B0503020204020204" pitchFamily="34" charset="-122"/>
              <a:ea typeface="微软雅黑" panose="020B0503020204020204" pitchFamily="34" charset="-122"/>
            </a:endParaRPr>
          </a:p>
          <a:p>
            <a:endParaRPr lang="zh-CN" altLang="en-US"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925335" y="1379640"/>
            <a:ext cx="6822016" cy="45423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85186" y="1194770"/>
            <a:ext cx="6667500" cy="5372100"/>
          </a:xfrm>
          <a:prstGeom prst="rect">
            <a:avLst/>
          </a:prstGeom>
        </p:spPr>
      </p:pic>
      <p:sp>
        <p:nvSpPr>
          <p:cNvPr id="7" name="文本框 6"/>
          <p:cNvSpPr txBox="1"/>
          <p:nvPr/>
        </p:nvSpPr>
        <p:spPr>
          <a:xfrm>
            <a:off x="266477" y="786634"/>
            <a:ext cx="4918709" cy="6118791"/>
          </a:xfrm>
          <a:prstGeom prst="rect">
            <a:avLst/>
          </a:prstGeom>
          <a:noFill/>
        </p:spPr>
        <p:txBody>
          <a:bodyPr wrap="square" rtlCol="0" anchor="ctr">
            <a:spAutoFit/>
          </a:bodyPr>
          <a:lstStyle/>
          <a:p>
            <a:pPr lvl="0"/>
            <a:endParaRPr lang="en-US" altLang="zh-CN" sz="2400" dirty="0">
              <a:latin typeface="微软雅黑" panose="020B0503020204020204" pitchFamily="34" charset="-122"/>
              <a:ea typeface="微软雅黑" panose="020B0503020204020204" pitchFamily="34" charset="-122"/>
            </a:endParaRPr>
          </a:p>
          <a:p>
            <a:pPr lvl="0"/>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 </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英伟达</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P100</a:t>
            </a:r>
            <a:endParaRPr lang="en-US" altLang="zh-CN" sz="2400" b="1" dirty="0">
              <a:latin typeface="微软雅黑" panose="020B0503020204020204" pitchFamily="34" charset="-122"/>
              <a:ea typeface="微软雅黑" panose="020B0503020204020204" pitchFamily="34" charset="-122"/>
            </a:endParaRPr>
          </a:p>
          <a:p>
            <a:pPr lvl="0"/>
            <a:endParaRPr lang="zh-CN" altLang="zh-CN" sz="2400" dirty="0">
              <a:latin typeface="微软雅黑" panose="020B0503020204020204" pitchFamily="34" charset="-122"/>
              <a:ea typeface="微软雅黑" panose="020B0503020204020204" pitchFamily="34" charset="-122"/>
            </a:endParaRPr>
          </a:p>
          <a:p>
            <a:r>
              <a:rPr lang="en-US" altLang="zh-CN" sz="2000" dirty="0">
                <a:solidFill>
                  <a:srgbClr val="C00000"/>
                </a:solidFill>
                <a:latin typeface="微软雅黑" panose="020B0503020204020204" pitchFamily="34" charset="-122"/>
                <a:ea typeface="微软雅黑" panose="020B0503020204020204" pitchFamily="34" charset="-122"/>
              </a:rPr>
              <a:t>GP100</a:t>
            </a:r>
            <a:r>
              <a:rPr lang="zh-CN" altLang="zh-CN" sz="2000" dirty="0">
                <a:solidFill>
                  <a:srgbClr val="C00000"/>
                </a:solidFill>
                <a:latin typeface="微软雅黑" panose="020B0503020204020204" pitchFamily="34" charset="-122"/>
                <a:ea typeface="微软雅黑" panose="020B0503020204020204" pitchFamily="34" charset="-122"/>
              </a:rPr>
              <a:t>（帕斯卡架构的</a:t>
            </a:r>
            <a:r>
              <a:rPr lang="en-US" altLang="zh-CN" sz="2000" dirty="0">
                <a:solidFill>
                  <a:srgbClr val="C00000"/>
                </a:solidFill>
                <a:latin typeface="微软雅黑" panose="020B0503020204020204" pitchFamily="34" charset="-122"/>
                <a:ea typeface="微软雅黑" panose="020B0503020204020204" pitchFamily="34" charset="-122"/>
              </a:rPr>
              <a:t>P100GPU</a:t>
            </a:r>
            <a:r>
              <a:rPr lang="zh-CN" altLang="zh-CN" sz="2000" dirty="0">
                <a:solidFill>
                  <a:srgbClr val="C00000"/>
                </a:solidFill>
                <a:latin typeface="微软雅黑" panose="020B0503020204020204" pitchFamily="34" charset="-122"/>
                <a:ea typeface="微软雅黑" panose="020B0503020204020204" pitchFamily="34" charset="-122"/>
              </a:rPr>
              <a:t>）参数：</a:t>
            </a:r>
            <a:endParaRPr lang="en-US" altLang="zh-CN" sz="2000" dirty="0">
              <a:solidFill>
                <a:srgbClr val="C00000"/>
              </a:solidFill>
              <a:latin typeface="微软雅黑" panose="020B0503020204020204" pitchFamily="34" charset="-122"/>
              <a:ea typeface="微软雅黑" panose="020B0503020204020204" pitchFamily="34" charset="-122"/>
            </a:endParaRPr>
          </a:p>
          <a:p>
            <a:endParaRPr lang="zh-CN" altLang="zh-CN" sz="2000" dirty="0">
              <a:solidFill>
                <a:srgbClr val="C00000"/>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芯片：</a:t>
            </a:r>
            <a:r>
              <a:rPr lang="en-US" altLang="zh-CN" sz="2000" dirty="0">
                <a:latin typeface="微软雅黑" panose="020B0503020204020204" pitchFamily="34" charset="-122"/>
                <a:ea typeface="微软雅黑" panose="020B0503020204020204" pitchFamily="34" charset="-122"/>
              </a:rPr>
              <a:t>GP100</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架构：</a:t>
            </a:r>
            <a:r>
              <a:rPr lang="en-US" altLang="zh-CN" sz="2000" dirty="0">
                <a:latin typeface="微软雅黑" panose="020B0503020204020204" pitchFamily="34" charset="-122"/>
                <a:ea typeface="微软雅黑" panose="020B0503020204020204" pitchFamily="34" charset="-122"/>
              </a:rPr>
              <a:t>SM_60</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工艺：</a:t>
            </a:r>
            <a:r>
              <a:rPr lang="en-US" altLang="zh-CN" sz="2000" dirty="0">
                <a:latin typeface="微软雅黑" panose="020B0503020204020204" pitchFamily="34" charset="-122"/>
                <a:ea typeface="微软雅黑" panose="020B0503020204020204" pitchFamily="34" charset="-122"/>
              </a:rPr>
              <a:t>16 nm </a:t>
            </a:r>
            <a:r>
              <a:rPr lang="en-US" altLang="zh-CN" sz="2000" dirty="0" err="1">
                <a:latin typeface="微软雅黑" panose="020B0503020204020204" pitchFamily="34" charset="-122"/>
                <a:ea typeface="微软雅黑" panose="020B0503020204020204" pitchFamily="34" charset="-122"/>
              </a:rPr>
              <a:t>FinFET</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支持：双精度</a:t>
            </a:r>
            <a:r>
              <a:rPr lang="en-US" altLang="zh-CN" sz="2000" dirty="0">
                <a:latin typeface="微软雅黑" panose="020B0503020204020204" pitchFamily="34" charset="-122"/>
                <a:ea typeface="微软雅黑" panose="020B0503020204020204" pitchFamily="34" charset="-122"/>
              </a:rPr>
              <a:t> FP64, </a:t>
            </a:r>
            <a:r>
              <a:rPr lang="zh-CN" altLang="zh-CN" sz="2000" dirty="0">
                <a:latin typeface="微软雅黑" panose="020B0503020204020204" pitchFamily="34" charset="-122"/>
                <a:ea typeface="微软雅黑" panose="020B0503020204020204" pitchFamily="34" charset="-122"/>
              </a:rPr>
              <a:t>单精度</a:t>
            </a:r>
            <a:r>
              <a:rPr lang="en-US" altLang="zh-CN" sz="2000" dirty="0">
                <a:latin typeface="微软雅黑" panose="020B0503020204020204" pitchFamily="34" charset="-122"/>
                <a:ea typeface="微软雅黑" panose="020B0503020204020204" pitchFamily="34" charset="-122"/>
              </a:rPr>
              <a:t> FP32</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功耗：</a:t>
            </a:r>
            <a:r>
              <a:rPr lang="en-US" altLang="zh-CN" sz="2000" dirty="0">
                <a:latin typeface="微软雅黑" panose="020B0503020204020204" pitchFamily="34" charset="-122"/>
                <a:ea typeface="微软雅黑" panose="020B0503020204020204" pitchFamily="34" charset="-122"/>
              </a:rPr>
              <a:t>250 W</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SMs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个流处理器</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 </a:t>
            </a:r>
            <a:r>
              <a:rPr lang="zh-CN" altLang="zh-CN" sz="2000" dirty="0">
                <a:latin typeface="微软雅黑" panose="020B0503020204020204" pitchFamily="34" charset="-122"/>
                <a:ea typeface="微软雅黑" panose="020B0503020204020204" pitchFamily="34" charset="-122"/>
              </a:rPr>
              <a:t>核心数：</a:t>
            </a:r>
            <a:r>
              <a:rPr lang="en-US" altLang="zh-CN" sz="2000" dirty="0">
                <a:latin typeface="微软雅黑" panose="020B0503020204020204" pitchFamily="34" charset="-122"/>
                <a:ea typeface="微软雅黑" panose="020B0503020204020204" pitchFamily="34" charset="-122"/>
              </a:rPr>
              <a:t>3584</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56 SMs)</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GPU </a:t>
            </a:r>
            <a:r>
              <a:rPr lang="zh-CN" altLang="zh-CN" sz="2000" dirty="0">
                <a:latin typeface="微软雅黑" panose="020B0503020204020204" pitchFamily="34" charset="-122"/>
                <a:ea typeface="微软雅黑" panose="020B0503020204020204" pitchFamily="34" charset="-122"/>
              </a:rPr>
              <a:t>时钟：</a:t>
            </a:r>
            <a:r>
              <a:rPr lang="en-US" altLang="zh-CN" sz="2000" dirty="0">
                <a:latin typeface="微软雅黑" panose="020B0503020204020204" pitchFamily="34" charset="-122"/>
                <a:ea typeface="微软雅黑" panose="020B0503020204020204" pitchFamily="34" charset="-122"/>
              </a:rPr>
              <a:t>1189 MHz/1328 MHz</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Gen 3 x16</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显存容量：</a:t>
            </a:r>
            <a:r>
              <a:rPr lang="en-US" altLang="zh-CN" sz="2000" dirty="0">
                <a:latin typeface="微软雅黑" panose="020B0503020204020204" pitchFamily="34" charset="-122"/>
                <a:ea typeface="微软雅黑" panose="020B0503020204020204" pitchFamily="34" charset="-122"/>
              </a:rPr>
              <a:t>12/16 GB HBM2</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显存位宽：</a:t>
            </a:r>
            <a:r>
              <a:rPr lang="en-US" altLang="zh-CN" sz="2000" dirty="0">
                <a:latin typeface="微软雅黑" panose="020B0503020204020204" pitchFamily="34" charset="-122"/>
                <a:ea typeface="微软雅黑" panose="020B0503020204020204" pitchFamily="34" charset="-122"/>
              </a:rPr>
              <a:t>3072/4096 bits</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显存时钟：</a:t>
            </a:r>
            <a:r>
              <a:rPr lang="en-US" altLang="zh-CN" sz="2000" dirty="0">
                <a:latin typeface="微软雅黑" panose="020B0503020204020204" pitchFamily="34" charset="-122"/>
                <a:ea typeface="微软雅黑" panose="020B0503020204020204" pitchFamily="34" charset="-122"/>
              </a:rPr>
              <a:t>715 MHz</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显存带宽：</a:t>
            </a:r>
            <a:r>
              <a:rPr lang="en-US" altLang="zh-CN" sz="2000" dirty="0">
                <a:latin typeface="微软雅黑" panose="020B0503020204020204" pitchFamily="34" charset="-122"/>
                <a:ea typeface="微软雅黑" panose="020B0503020204020204" pitchFamily="34" charset="-122"/>
              </a:rPr>
              <a:t>539/732 GB/s</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1660263" y="4872789"/>
            <a:ext cx="8537985"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P100</a:t>
            </a:r>
            <a:r>
              <a:rPr lang="zh-CN" altLang="zh-CN" sz="2000" dirty="0">
                <a:latin typeface="微软雅黑" panose="020B0503020204020204" pitchFamily="34" charset="-122"/>
                <a:ea typeface="微软雅黑" panose="020B0503020204020204" pitchFamily="34" charset="-122"/>
              </a:rPr>
              <a:t>网址：</a:t>
            </a:r>
            <a:r>
              <a:rPr lang="en-US" altLang="zh-CN" sz="2000" u="sng" dirty="0">
                <a:latin typeface="微软雅黑" panose="020B0503020204020204" pitchFamily="34" charset="-122"/>
                <a:ea typeface="微软雅黑" panose="020B0503020204020204" pitchFamily="34" charset="-122"/>
                <a:hlinkClick r:id="rId1"/>
              </a:rPr>
              <a:t>https://www.nvidia.cn/data-center/tesla-p100/</a:t>
            </a:r>
            <a:endParaRPr lang="en-US" altLang="zh-CN" sz="2000" u="sng" dirty="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英伟达的</a:t>
            </a:r>
            <a:r>
              <a:rPr lang="en-US" altLang="zh-CN" sz="2000" dirty="0">
                <a:latin typeface="微软雅黑" panose="020B0503020204020204" pitchFamily="34" charset="-122"/>
                <a:ea typeface="微软雅黑" panose="020B0503020204020204" pitchFamily="34" charset="-122"/>
              </a:rPr>
              <a:t>GitHub</a:t>
            </a:r>
            <a:r>
              <a:rPr lang="zh-CN" altLang="zh-CN" sz="2000" dirty="0">
                <a:latin typeface="微软雅黑" panose="020B0503020204020204" pitchFamily="34" charset="-122"/>
                <a:ea typeface="微软雅黑" panose="020B0503020204020204" pitchFamily="34" charset="-122"/>
              </a:rPr>
              <a:t>：</a:t>
            </a:r>
            <a:r>
              <a:rPr lang="en-US" altLang="zh-CN" sz="2000" u="sng" dirty="0">
                <a:latin typeface="微软雅黑" panose="020B0503020204020204" pitchFamily="34" charset="-122"/>
                <a:ea typeface="微软雅黑" panose="020B0503020204020204" pitchFamily="34" charset="-122"/>
                <a:hlinkClick r:id="rId2"/>
              </a:rPr>
              <a:t>https://github.com/NVIDIA</a:t>
            </a:r>
            <a:endParaRPr lang="zh-CN"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 y="1985210"/>
            <a:ext cx="10855001" cy="2307078"/>
          </a:xfrm>
          <a:prstGeom prst="rect">
            <a:avLst/>
          </a:prstGeom>
        </p:spPr>
      </p:pic>
      <p:sp>
        <p:nvSpPr>
          <p:cNvPr id="7" name="文本框 6"/>
          <p:cNvSpPr txBox="1"/>
          <p:nvPr/>
        </p:nvSpPr>
        <p:spPr>
          <a:xfrm>
            <a:off x="590126" y="1219636"/>
            <a:ext cx="34371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1.5</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英伟达</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V100</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ISPRING_PRESENTATION_TITLE" val="述职"/>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12685</Words>
  <Application>WPS 演示</Application>
  <PresentationFormat>宽屏</PresentationFormat>
  <Paragraphs>616</Paragraphs>
  <Slides>57</Slides>
  <Notes>56</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57</vt:i4>
      </vt:variant>
    </vt:vector>
  </HeadingPairs>
  <TitlesOfParts>
    <vt:vector size="71" baseType="lpstr">
      <vt:lpstr>Arial</vt:lpstr>
      <vt:lpstr>宋体</vt:lpstr>
      <vt:lpstr>Wingdings</vt:lpstr>
      <vt:lpstr>思源黑体 CN Bold</vt:lpstr>
      <vt:lpstr>黑体</vt:lpstr>
      <vt:lpstr>思源黑体 CN Regular</vt:lpstr>
      <vt:lpstr>微软雅黑</vt:lpstr>
      <vt:lpstr>Arial Unicode MS</vt:lpstr>
      <vt:lpstr>Times New Roman</vt:lpstr>
      <vt:lpstr>BatangChe</vt:lpstr>
      <vt:lpstr>Segoe Print</vt:lpstr>
      <vt:lpstr>Office 主题​​</vt:lpstr>
      <vt:lpstr>1_Office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dc:title>
  <dc:creator>Administrator</dc:creator>
  <cp:lastModifiedBy>Administrator</cp:lastModifiedBy>
  <cp:revision>131</cp:revision>
  <dcterms:created xsi:type="dcterms:W3CDTF">2020-03-19T05:21:00Z</dcterms:created>
  <dcterms:modified xsi:type="dcterms:W3CDTF">2020-09-22T09:16:20Z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